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Lst>
  <p:notesMasterIdLst>
    <p:notesMasterId r:id="rId27"/>
  </p:notesMasterIdLst>
  <p:sldIdLst>
    <p:sldId id="261" r:id="rId3"/>
    <p:sldId id="281" r:id="rId4"/>
    <p:sldId id="299" r:id="rId5"/>
    <p:sldId id="289" r:id="rId6"/>
    <p:sldId id="288" r:id="rId7"/>
    <p:sldId id="272" r:id="rId8"/>
    <p:sldId id="291" r:id="rId9"/>
    <p:sldId id="290" r:id="rId10"/>
    <p:sldId id="292" r:id="rId11"/>
    <p:sldId id="294" r:id="rId12"/>
    <p:sldId id="293" r:id="rId13"/>
    <p:sldId id="300" r:id="rId14"/>
    <p:sldId id="275" r:id="rId15"/>
    <p:sldId id="304" r:id="rId16"/>
    <p:sldId id="295" r:id="rId17"/>
    <p:sldId id="301" r:id="rId18"/>
    <p:sldId id="273" r:id="rId19"/>
    <p:sldId id="296" r:id="rId20"/>
    <p:sldId id="302" r:id="rId21"/>
    <p:sldId id="297" r:id="rId22"/>
    <p:sldId id="303" r:id="rId23"/>
    <p:sldId id="298" r:id="rId24"/>
    <p:sldId id="285" r:id="rId25"/>
    <p:sldId id="266"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F00"/>
    <a:srgbClr val="214873"/>
    <a:srgbClr val="EBEAAE"/>
    <a:srgbClr val="F583C0"/>
    <a:srgbClr val="002D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0128" autoAdjust="0"/>
  </p:normalViewPr>
  <p:slideViewPr>
    <p:cSldViewPr snapToGrid="0" showGuides="1">
      <p:cViewPr varScale="1">
        <p:scale>
          <a:sx n="58" d="100"/>
          <a:sy n="58" d="100"/>
        </p:scale>
        <p:origin x="988"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2BD0E-4A5A-4620-B0FB-2CF733D3C1B6}"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24D084-824A-470A-9A8A-5D0777D61656}" type="slidenum">
              <a:rPr lang="zh-CN" altLang="en-US" smtClean="0"/>
              <a:t>‹#›</a:t>
            </a:fld>
            <a:endParaRPr lang="zh-CN" altLang="en-US"/>
          </a:p>
        </p:txBody>
      </p:sp>
    </p:spTree>
    <p:extLst>
      <p:ext uri="{BB962C8B-B14F-4D97-AF65-F5344CB8AC3E}">
        <p14:creationId xmlns:p14="http://schemas.microsoft.com/office/powerpoint/2010/main" val="16323209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that the origin is defined at the center of the bottom left unit cell and the whole </a:t>
            </a:r>
            <a:r>
              <a:rPr lang="en-US" dirty="0" err="1"/>
              <a:t>metasurface</a:t>
            </a:r>
            <a:r>
              <a:rPr lang="en-US" dirty="0"/>
              <a:t> has M rows and N columns in total, then the coordinate of the unit structure on the </a:t>
            </a:r>
            <a:r>
              <a:rPr lang="en-US" dirty="0" err="1"/>
              <a:t>mth</a:t>
            </a:r>
            <a:r>
              <a:rPr lang="en-US" dirty="0"/>
              <a:t> row and nth column under the ideal case can be defined as (click)</a:t>
            </a:r>
          </a:p>
          <a:p>
            <a:endParaRPr lang="en-US" dirty="0"/>
          </a:p>
          <a:p>
            <a:r>
              <a:rPr lang="en-US" dirty="0"/>
              <a:t>Therefore, the array factor can be expressed as ( click ) where θ and ϕ define the elevation angle and azimuth angle, f(t) denotes the incident wave, </a:t>
            </a:r>
            <a:r>
              <a:rPr lang="en-US" dirty="0" err="1"/>
              <a:t>Imn</a:t>
            </a:r>
            <a:r>
              <a:rPr lang="en-US" dirty="0"/>
              <a:t> is transmittance of meta element and </a:t>
            </a:r>
            <a:r>
              <a:rPr lang="en-US" dirty="0" err="1"/>
              <a:t>Umn</a:t>
            </a:r>
            <a:r>
              <a:rPr lang="en-US" dirty="0"/>
              <a:t> is the time modulation sequence which can be expressed as (click)</a:t>
            </a:r>
          </a:p>
          <a:p>
            <a:endParaRPr lang="en-US" dirty="0"/>
          </a:p>
          <a:p>
            <a:r>
              <a:rPr lang="en-US" dirty="0"/>
              <a:t>Those four items denotes the control sequences for the four meta-elements.</a:t>
            </a:r>
          </a:p>
        </p:txBody>
      </p:sp>
      <p:sp>
        <p:nvSpPr>
          <p:cNvPr id="4" name="Slide Number Placeholder 3"/>
          <p:cNvSpPr>
            <a:spLocks noGrp="1"/>
          </p:cNvSpPr>
          <p:nvPr>
            <p:ph type="sldNum" sz="quarter" idx="5"/>
          </p:nvPr>
        </p:nvSpPr>
        <p:spPr/>
        <p:txBody>
          <a:bodyPr/>
          <a:lstStyle/>
          <a:p>
            <a:fld id="{0624D084-824A-470A-9A8A-5D0777D61656}" type="slidenum">
              <a:rPr lang="zh-CN" altLang="en-US" smtClean="0"/>
              <a:t>13</a:t>
            </a:fld>
            <a:endParaRPr lang="zh-CN" altLang="en-US"/>
          </a:p>
        </p:txBody>
      </p:sp>
    </p:spTree>
    <p:extLst>
      <p:ext uri="{BB962C8B-B14F-4D97-AF65-F5344CB8AC3E}">
        <p14:creationId xmlns:p14="http://schemas.microsoft.com/office/powerpoint/2010/main" val="2125465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some references</a:t>
            </a:r>
          </a:p>
        </p:txBody>
      </p:sp>
      <p:sp>
        <p:nvSpPr>
          <p:cNvPr id="4" name="Slide Number Placeholder 3"/>
          <p:cNvSpPr>
            <a:spLocks noGrp="1"/>
          </p:cNvSpPr>
          <p:nvPr>
            <p:ph type="sldNum" sz="quarter" idx="5"/>
          </p:nvPr>
        </p:nvSpPr>
        <p:spPr/>
        <p:txBody>
          <a:bodyPr/>
          <a:lstStyle/>
          <a:p>
            <a:fld id="{0624D084-824A-470A-9A8A-5D0777D61656}" type="slidenum">
              <a:rPr lang="zh-CN" altLang="en-US" smtClean="0"/>
              <a:t>23</a:t>
            </a:fld>
            <a:endParaRPr lang="zh-CN" altLang="en-US"/>
          </a:p>
        </p:txBody>
      </p:sp>
    </p:spTree>
    <p:extLst>
      <p:ext uri="{BB962C8B-B14F-4D97-AF65-F5344CB8AC3E}">
        <p14:creationId xmlns:p14="http://schemas.microsoft.com/office/powerpoint/2010/main" val="546474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a:t>
            </a:r>
            <a:r>
              <a:rPr lang="en-US"/>
              <a:t>your listening!</a:t>
            </a:r>
          </a:p>
        </p:txBody>
      </p:sp>
      <p:sp>
        <p:nvSpPr>
          <p:cNvPr id="4" name="Slide Number Placeholder 3"/>
          <p:cNvSpPr>
            <a:spLocks noGrp="1"/>
          </p:cNvSpPr>
          <p:nvPr>
            <p:ph type="sldNum" sz="quarter" idx="5"/>
          </p:nvPr>
        </p:nvSpPr>
        <p:spPr/>
        <p:txBody>
          <a:bodyPr/>
          <a:lstStyle/>
          <a:p>
            <a:fld id="{0624D084-824A-470A-9A8A-5D0777D61656}" type="slidenum">
              <a:rPr lang="zh-CN" altLang="en-US" smtClean="0"/>
              <a:t>24</a:t>
            </a:fld>
            <a:endParaRPr lang="zh-CN" altLang="en-US"/>
          </a:p>
        </p:txBody>
      </p:sp>
    </p:spTree>
    <p:extLst>
      <p:ext uri="{BB962C8B-B14F-4D97-AF65-F5344CB8AC3E}">
        <p14:creationId xmlns:p14="http://schemas.microsoft.com/office/powerpoint/2010/main" val="351005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control sequence of each item can be expressed as a rectangular wave. (click)</a:t>
            </a:r>
          </a:p>
          <a:p>
            <a:endParaRPr lang="en-US" dirty="0"/>
          </a:p>
          <a:p>
            <a:r>
              <a:rPr lang="en-US" dirty="0"/>
              <a:t>where </a:t>
            </a:r>
            <a:r>
              <a:rPr lang="en-US" dirty="0" err="1"/>
              <a:t>Tp</a:t>
            </a:r>
            <a:r>
              <a:rPr lang="en-US" dirty="0"/>
              <a:t> is the period of the modulation sequence, τ is the time length of the "ON" state and t </a:t>
            </a:r>
            <a:r>
              <a:rPr lang="en-US" dirty="0" err="1"/>
              <a:t>i</a:t>
            </a:r>
            <a:r>
              <a:rPr lang="en-US" dirty="0"/>
              <a:t> </a:t>
            </a:r>
            <a:r>
              <a:rPr lang="en-US" dirty="0" err="1"/>
              <a:t>mn</a:t>
            </a:r>
            <a:r>
              <a:rPr lang="en-US" dirty="0"/>
              <a:t> is the switch-on time. The switch-on time of the four meta-elements and the time length of the "ON" states are optimized as (click) these four functions to eliminate undesired harmonics. The optimization is provided by analysis of Fourier series of the control sequences.</a:t>
            </a:r>
          </a:p>
        </p:txBody>
      </p:sp>
      <p:sp>
        <p:nvSpPr>
          <p:cNvPr id="4" name="Slide Number Placeholder 3"/>
          <p:cNvSpPr>
            <a:spLocks noGrp="1"/>
          </p:cNvSpPr>
          <p:nvPr>
            <p:ph type="sldNum" sz="quarter" idx="5"/>
          </p:nvPr>
        </p:nvSpPr>
        <p:spPr/>
        <p:txBody>
          <a:bodyPr/>
          <a:lstStyle/>
          <a:p>
            <a:fld id="{0624D084-824A-470A-9A8A-5D0777D61656}" type="slidenum">
              <a:rPr lang="zh-CN" altLang="en-US" smtClean="0"/>
              <a:t>14</a:t>
            </a:fld>
            <a:endParaRPr lang="zh-CN" altLang="en-US"/>
          </a:p>
        </p:txBody>
      </p:sp>
    </p:spTree>
    <p:extLst>
      <p:ext uri="{BB962C8B-B14F-4D97-AF65-F5344CB8AC3E}">
        <p14:creationId xmlns:p14="http://schemas.microsoft.com/office/powerpoint/2010/main" val="2976491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24D084-824A-470A-9A8A-5D0777D61656}" type="slidenum">
              <a:rPr lang="zh-CN" altLang="en-US" smtClean="0"/>
              <a:t>15</a:t>
            </a:fld>
            <a:endParaRPr lang="zh-CN" altLang="en-US"/>
          </a:p>
        </p:txBody>
      </p:sp>
    </p:spTree>
    <p:extLst>
      <p:ext uri="{BB962C8B-B14F-4D97-AF65-F5344CB8AC3E}">
        <p14:creationId xmlns:p14="http://schemas.microsoft.com/office/powerpoint/2010/main" val="835097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metasurface</a:t>
            </a:r>
            <a:r>
              <a:rPr lang="en-US" dirty="0"/>
              <a:t> is designed to be fabricated on a Rogers printed circuit board with a top copper thickness h, a </a:t>
            </a:r>
            <a:r>
              <a:rPr lang="en-US" dirty="0" err="1"/>
              <a:t>subtrate</a:t>
            </a:r>
            <a:r>
              <a:rPr lang="en-US" dirty="0"/>
              <a:t> thickness </a:t>
            </a:r>
            <a:r>
              <a:rPr lang="en-US" dirty="0" err="1"/>
              <a:t>hsub</a:t>
            </a:r>
            <a:r>
              <a:rPr lang="en-US" dirty="0"/>
              <a:t>, and a dielectric constant of 3.66. The split-ring-resonator (SRR) inspired meta-elements are designed to operate at a center frequency of 4.3 GHz with a inner diameter r and a thickness w.</a:t>
            </a:r>
          </a:p>
          <a:p>
            <a:endParaRPr lang="en-US" dirty="0"/>
          </a:p>
          <a:p>
            <a:r>
              <a:rPr lang="en-US" dirty="0"/>
              <a:t>Two PIN diodes controlled by a micro-controller are added to each SRR to realize fast and independent element modulation. Through the design of opening angle β and orientation angle α, different phase modulation values can be realized. Four "ON" states with different phase shifts can be achieved by turning on the corresponding meta-element while turning off the reminders, and the "OFF" state can be produced by turning off all PIN diodes. </a:t>
            </a:r>
          </a:p>
          <a:p>
            <a:endParaRPr lang="en-US" dirty="0"/>
          </a:p>
          <a:p>
            <a:endParaRPr lang="en-US" dirty="0"/>
          </a:p>
        </p:txBody>
      </p:sp>
      <p:sp>
        <p:nvSpPr>
          <p:cNvPr id="4" name="Slide Number Placeholder 3"/>
          <p:cNvSpPr>
            <a:spLocks noGrp="1"/>
          </p:cNvSpPr>
          <p:nvPr>
            <p:ph type="sldNum" sz="quarter" idx="5"/>
          </p:nvPr>
        </p:nvSpPr>
        <p:spPr/>
        <p:txBody>
          <a:bodyPr/>
          <a:lstStyle/>
          <a:p>
            <a:fld id="{0624D084-824A-470A-9A8A-5D0777D61656}" type="slidenum">
              <a:rPr lang="zh-CN" altLang="en-US" smtClean="0"/>
              <a:t>17</a:t>
            </a:fld>
            <a:endParaRPr lang="zh-CN" altLang="en-US"/>
          </a:p>
        </p:txBody>
      </p:sp>
    </p:spTree>
    <p:extLst>
      <p:ext uri="{BB962C8B-B14F-4D97-AF65-F5344CB8AC3E}">
        <p14:creationId xmlns:p14="http://schemas.microsoft.com/office/powerpoint/2010/main" val="2093553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Those two figures show the phase and amplitude pattern of the unit cell.</a:t>
            </a:r>
          </a:p>
          <a:p>
            <a:endParaRPr lang="en-US" dirty="0"/>
          </a:p>
          <a:p>
            <a:r>
              <a:rPr lang="en-US" dirty="0"/>
              <a:t>Bandwidth is defined as the frequency range in which the "ON"-"OFF" ratio is greater than 20 dB, the transmittance is greater than  negative12 dB and the relative phase error is less than 10◦ . At the center frequency, 4.3 GHz, the simulation results show that within the bandwidth, the average "ON"-"OFF" ratio is 27.6 dB and the OFF-state transmittance is less than minus 30 </a:t>
            </a:r>
            <a:r>
              <a:rPr lang="en-US" dirty="0" err="1"/>
              <a:t>dB.</a:t>
            </a:r>
            <a:endParaRPr lang="en-US" dirty="0"/>
          </a:p>
        </p:txBody>
      </p:sp>
      <p:sp>
        <p:nvSpPr>
          <p:cNvPr id="4" name="Slide Number Placeholder 3"/>
          <p:cNvSpPr>
            <a:spLocks noGrp="1"/>
          </p:cNvSpPr>
          <p:nvPr>
            <p:ph type="sldNum" sz="quarter" idx="5"/>
          </p:nvPr>
        </p:nvSpPr>
        <p:spPr/>
        <p:txBody>
          <a:bodyPr/>
          <a:lstStyle/>
          <a:p>
            <a:fld id="{0624D084-824A-470A-9A8A-5D0777D61656}" type="slidenum">
              <a:rPr lang="zh-CN" altLang="en-US" smtClean="0"/>
              <a:t>18</a:t>
            </a:fld>
            <a:endParaRPr lang="zh-CN" altLang="en-US"/>
          </a:p>
        </p:txBody>
      </p:sp>
    </p:spTree>
    <p:extLst>
      <p:ext uri="{BB962C8B-B14F-4D97-AF65-F5344CB8AC3E}">
        <p14:creationId xmlns:p14="http://schemas.microsoft.com/office/powerpoint/2010/main" val="26198081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come to simulation results</a:t>
            </a:r>
          </a:p>
        </p:txBody>
      </p:sp>
      <p:sp>
        <p:nvSpPr>
          <p:cNvPr id="4" name="Slide Number Placeholder 3"/>
          <p:cNvSpPr>
            <a:spLocks noGrp="1"/>
          </p:cNvSpPr>
          <p:nvPr>
            <p:ph type="sldNum" sz="quarter" idx="5"/>
          </p:nvPr>
        </p:nvSpPr>
        <p:spPr/>
        <p:txBody>
          <a:bodyPr/>
          <a:lstStyle/>
          <a:p>
            <a:fld id="{0624D084-824A-470A-9A8A-5D0777D61656}" type="slidenum">
              <a:rPr lang="zh-CN" altLang="en-US" smtClean="0"/>
              <a:t>19</a:t>
            </a:fld>
            <a:endParaRPr lang="zh-CN" altLang="en-US"/>
          </a:p>
        </p:txBody>
      </p:sp>
    </p:spTree>
    <p:extLst>
      <p:ext uri="{BB962C8B-B14F-4D97-AF65-F5344CB8AC3E}">
        <p14:creationId xmlns:p14="http://schemas.microsoft.com/office/powerpoint/2010/main" val="38719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Simulation is performed to validate the STPM method with D = λ/4, a targeted angle 20◦ and center frequency 4.3 GHz. </a:t>
            </a:r>
          </a:p>
          <a:p>
            <a:endParaRPr lang="en-US" dirty="0"/>
          </a:p>
          <a:p>
            <a:r>
              <a:rPr lang="en-US" dirty="0"/>
              <a:t>The figure on the left is a subset of modulation sequences of twelve </a:t>
            </a:r>
            <a:r>
              <a:rPr lang="en-US" dirty="0" err="1"/>
              <a:t>metasurface</a:t>
            </a:r>
            <a:r>
              <a:rPr lang="en-US" dirty="0"/>
              <a:t> unit cells </a:t>
            </a:r>
          </a:p>
          <a:p>
            <a:endParaRPr lang="en-US" dirty="0"/>
          </a:p>
          <a:p>
            <a:r>
              <a:rPr lang="en-US" dirty="0"/>
              <a:t>The figure on the right shows the normalized power on five harmonics containing the most power. The normalized power of the harmonics are all less than -15 dB and the adjacent channel power ratio reaches -14.38 dB which is calculated by the sum of the power of fifth harmonic over the sum of the power of the main wave.</a:t>
            </a:r>
          </a:p>
        </p:txBody>
      </p:sp>
      <p:sp>
        <p:nvSpPr>
          <p:cNvPr id="4" name="Slide Number Placeholder 3"/>
          <p:cNvSpPr>
            <a:spLocks noGrp="1"/>
          </p:cNvSpPr>
          <p:nvPr>
            <p:ph type="sldNum" sz="quarter" idx="5"/>
          </p:nvPr>
        </p:nvSpPr>
        <p:spPr/>
        <p:txBody>
          <a:bodyPr/>
          <a:lstStyle/>
          <a:p>
            <a:fld id="{0624D084-824A-470A-9A8A-5D0777D61656}" type="slidenum">
              <a:rPr lang="zh-CN" altLang="en-US" smtClean="0"/>
              <a:t>20</a:t>
            </a:fld>
            <a:endParaRPr lang="zh-CN" altLang="en-US"/>
          </a:p>
        </p:txBody>
      </p:sp>
    </p:spTree>
    <p:extLst>
      <p:ext uri="{BB962C8B-B14F-4D97-AF65-F5344CB8AC3E}">
        <p14:creationId xmlns:p14="http://schemas.microsoft.com/office/powerpoint/2010/main" val="845085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let’s summarize our work</a:t>
            </a:r>
          </a:p>
        </p:txBody>
      </p:sp>
      <p:sp>
        <p:nvSpPr>
          <p:cNvPr id="4" name="Slide Number Placeholder 3"/>
          <p:cNvSpPr>
            <a:spLocks noGrp="1"/>
          </p:cNvSpPr>
          <p:nvPr>
            <p:ph type="sldNum" sz="quarter" idx="5"/>
          </p:nvPr>
        </p:nvSpPr>
        <p:spPr/>
        <p:txBody>
          <a:bodyPr/>
          <a:lstStyle/>
          <a:p>
            <a:fld id="{0624D084-824A-470A-9A8A-5D0777D61656}" type="slidenum">
              <a:rPr lang="zh-CN" altLang="en-US" smtClean="0"/>
              <a:t>21</a:t>
            </a:fld>
            <a:endParaRPr lang="zh-CN" altLang="en-US"/>
          </a:p>
        </p:txBody>
      </p:sp>
    </p:spTree>
    <p:extLst>
      <p:ext uri="{BB962C8B-B14F-4D97-AF65-F5344CB8AC3E}">
        <p14:creationId xmlns:p14="http://schemas.microsoft.com/office/powerpoint/2010/main" val="3184236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p:txBody>
      </p:sp>
      <p:sp>
        <p:nvSpPr>
          <p:cNvPr id="4" name="Slide Number Placeholder 3"/>
          <p:cNvSpPr>
            <a:spLocks noGrp="1"/>
          </p:cNvSpPr>
          <p:nvPr>
            <p:ph type="sldNum" sz="quarter" idx="5"/>
          </p:nvPr>
        </p:nvSpPr>
        <p:spPr/>
        <p:txBody>
          <a:bodyPr/>
          <a:lstStyle/>
          <a:p>
            <a:fld id="{0624D084-824A-470A-9A8A-5D0777D61656}" type="slidenum">
              <a:rPr lang="zh-CN" altLang="en-US" smtClean="0"/>
              <a:t>22</a:t>
            </a:fld>
            <a:endParaRPr lang="zh-CN" altLang="en-US"/>
          </a:p>
        </p:txBody>
      </p:sp>
    </p:spTree>
    <p:extLst>
      <p:ext uri="{BB962C8B-B14F-4D97-AF65-F5344CB8AC3E}">
        <p14:creationId xmlns:p14="http://schemas.microsoft.com/office/powerpoint/2010/main" val="1507905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pPr defTabSz="609585"/>
            <a:fld id="{530820CF-B880-4189-942D-D702A7CBA730}" type="datetimeFigureOut">
              <a:rPr lang="zh-CN" altLang="en-US" smtClean="0">
                <a:solidFill>
                  <a:prstClr val="black">
                    <a:tint val="75000"/>
                  </a:prstClr>
                </a:solidFill>
              </a:rPr>
              <a:pPr defTabSz="609585"/>
              <a:t>2021/12/1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09585"/>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09585"/>
            <a:fld id="{0C913308-F349-4B6D-A68A-DD1791B4A57B}" type="slidenum">
              <a:rPr lang="zh-CN" altLang="en-US" smtClean="0">
                <a:solidFill>
                  <a:prstClr val="black">
                    <a:tint val="75000"/>
                  </a:prstClr>
                </a:solidFill>
              </a:rPr>
              <a:pPr defTabSz="609585"/>
              <a:t>‹#›</a:t>
            </a:fld>
            <a:endParaRPr lang="zh-CN" altLang="en-US">
              <a:solidFill>
                <a:prstClr val="black">
                  <a:tint val="75000"/>
                </a:prstClr>
              </a:solidFill>
            </a:endParaRPr>
          </a:p>
        </p:txBody>
      </p:sp>
    </p:spTree>
    <p:extLst>
      <p:ext uri="{BB962C8B-B14F-4D97-AF65-F5344CB8AC3E}">
        <p14:creationId xmlns:p14="http://schemas.microsoft.com/office/powerpoint/2010/main" val="3581616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defTabSz="609585"/>
            <a:fld id="{530820CF-B880-4189-942D-D702A7CBA730}" type="datetimeFigureOut">
              <a:rPr lang="zh-CN" altLang="en-US" smtClean="0">
                <a:solidFill>
                  <a:prstClr val="black">
                    <a:tint val="75000"/>
                  </a:prstClr>
                </a:solidFill>
              </a:rPr>
              <a:pPr defTabSz="609585"/>
              <a:t>2021/12/1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09585"/>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09585"/>
            <a:fld id="{0C913308-F349-4B6D-A68A-DD1791B4A57B}" type="slidenum">
              <a:rPr lang="zh-CN" altLang="en-US" smtClean="0">
                <a:solidFill>
                  <a:prstClr val="black">
                    <a:tint val="75000"/>
                  </a:prstClr>
                </a:solidFill>
              </a:rPr>
              <a:pPr defTabSz="609585"/>
              <a:t>‹#›</a:t>
            </a:fld>
            <a:endParaRPr lang="zh-CN" altLang="en-US">
              <a:solidFill>
                <a:prstClr val="black">
                  <a:tint val="75000"/>
                </a:prstClr>
              </a:solidFill>
            </a:endParaRPr>
          </a:p>
        </p:txBody>
      </p:sp>
    </p:spTree>
    <p:extLst>
      <p:ext uri="{BB962C8B-B14F-4D97-AF65-F5344CB8AC3E}">
        <p14:creationId xmlns:p14="http://schemas.microsoft.com/office/powerpoint/2010/main" val="45602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pPr defTabSz="609585"/>
            <a:fld id="{530820CF-B880-4189-942D-D702A7CBA730}" type="datetimeFigureOut">
              <a:rPr lang="zh-CN" altLang="en-US" smtClean="0">
                <a:solidFill>
                  <a:prstClr val="black">
                    <a:tint val="75000"/>
                  </a:prstClr>
                </a:solidFill>
              </a:rPr>
              <a:pPr defTabSz="609585"/>
              <a:t>2021/12/1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09585"/>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09585"/>
            <a:fld id="{0C913308-F349-4B6D-A68A-DD1791B4A57B}" type="slidenum">
              <a:rPr lang="zh-CN" altLang="en-US" smtClean="0">
                <a:solidFill>
                  <a:prstClr val="black">
                    <a:tint val="75000"/>
                  </a:prstClr>
                </a:solidFill>
              </a:rPr>
              <a:pPr defTabSz="609585"/>
              <a:t>‹#›</a:t>
            </a:fld>
            <a:endParaRPr lang="zh-CN" altLang="en-US">
              <a:solidFill>
                <a:prstClr val="black">
                  <a:tint val="75000"/>
                </a:prstClr>
              </a:solidFill>
            </a:endParaRPr>
          </a:p>
        </p:txBody>
      </p:sp>
    </p:spTree>
    <p:extLst>
      <p:ext uri="{BB962C8B-B14F-4D97-AF65-F5344CB8AC3E}">
        <p14:creationId xmlns:p14="http://schemas.microsoft.com/office/powerpoint/2010/main" val="1110825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480403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09600" y="214290"/>
            <a:ext cx="10972800" cy="654032"/>
          </a:xfrm>
        </p:spPr>
        <p:txBody>
          <a:bodyPr>
            <a:normAutofit/>
          </a:bodyPr>
          <a:lstStyle>
            <a:lvl1pPr>
              <a:defRPr sz="2800" b="1" baseline="0">
                <a:solidFill>
                  <a:srgbClr val="002D5E"/>
                </a:solidFill>
                <a:latin typeface="Arial" panose="020B0604020202020204" pitchFamily="34" charset="0"/>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defRPr sz="2000" baseline="0">
                <a:solidFill>
                  <a:srgbClr val="002D5E"/>
                </a:solidFill>
                <a:latin typeface="Arial" panose="020B0604020202020204" pitchFamily="34" charset="0"/>
              </a:defRPr>
            </a:lvl1pPr>
            <a:lvl2pPr>
              <a:defRPr sz="2000" baseline="0">
                <a:solidFill>
                  <a:srgbClr val="002D5E"/>
                </a:solidFill>
                <a:latin typeface="Arial" panose="020B0604020202020204" pitchFamily="34" charset="0"/>
              </a:defRPr>
            </a:lvl2pPr>
            <a:lvl3pPr>
              <a:defRPr sz="2000" baseline="0">
                <a:solidFill>
                  <a:srgbClr val="002D5E"/>
                </a:solidFill>
                <a:latin typeface="Arial" panose="020B0604020202020204" pitchFamily="34" charset="0"/>
              </a:defRPr>
            </a:lvl3pPr>
            <a:lvl4pPr>
              <a:defRPr sz="2000" baseline="0">
                <a:solidFill>
                  <a:srgbClr val="002D5E"/>
                </a:solidFill>
                <a:latin typeface="Arial" panose="020B0604020202020204" pitchFamily="34" charset="0"/>
              </a:defRPr>
            </a:lvl4pPr>
            <a:lvl5pPr>
              <a:defRPr sz="2000" baseline="0">
                <a:solidFill>
                  <a:srgbClr val="002D5E"/>
                </a:solidFill>
                <a:latin typeface="Arial" panose="020B0604020202020204" pitchFamily="34" charset="0"/>
              </a:defRPr>
            </a:lvl5pPr>
          </a:lstStyle>
          <a:p>
            <a:pPr lvl="0"/>
            <a:r>
              <a:rPr lang="en-US" altLang="zh-CN" dirty="0"/>
              <a:t>Contents</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7" name="组合 6"/>
          <p:cNvGrpSpPr/>
          <p:nvPr userDrawn="1"/>
        </p:nvGrpSpPr>
        <p:grpSpPr>
          <a:xfrm>
            <a:off x="0" y="0"/>
            <a:ext cx="6205803" cy="912946"/>
            <a:chOff x="0" y="0"/>
            <a:chExt cx="4654352" cy="912946"/>
          </a:xfrm>
        </p:grpSpPr>
        <p:sp>
          <p:nvSpPr>
            <p:cNvPr id="8" name="矩形 7"/>
            <p:cNvSpPr/>
            <p:nvPr/>
          </p:nvSpPr>
          <p:spPr>
            <a:xfrm>
              <a:off x="0" y="0"/>
              <a:ext cx="251520" cy="91294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flipV="1">
              <a:off x="89756" y="889653"/>
              <a:ext cx="4564596" cy="19068"/>
            </a:xfrm>
            <a:prstGeom prst="line">
              <a:avLst/>
            </a:prstGeom>
            <a:ln w="19050">
              <a:solidFill>
                <a:srgbClr val="FFCF00"/>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userDrawn="1"/>
        </p:nvGrpSpPr>
        <p:grpSpPr>
          <a:xfrm>
            <a:off x="8780014" y="292963"/>
            <a:ext cx="2911876" cy="596690"/>
            <a:chOff x="8780014" y="292963"/>
            <a:chExt cx="2911876" cy="596690"/>
          </a:xfrm>
        </p:grpSpPr>
        <p:sp>
          <p:nvSpPr>
            <p:cNvPr id="11" name="矩形 10"/>
            <p:cNvSpPr/>
            <p:nvPr userDrawn="1"/>
          </p:nvSpPr>
          <p:spPr>
            <a:xfrm>
              <a:off x="8780014" y="292963"/>
              <a:ext cx="2911876" cy="596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890479" y="369290"/>
              <a:ext cx="2691921" cy="409417"/>
            </a:xfrm>
            <a:prstGeom prst="rect">
              <a:avLst/>
            </a:prstGeom>
          </p:spPr>
        </p:pic>
      </p:grpSp>
    </p:spTree>
    <p:extLst>
      <p:ext uri="{BB962C8B-B14F-4D97-AF65-F5344CB8AC3E}">
        <p14:creationId xmlns:p14="http://schemas.microsoft.com/office/powerpoint/2010/main" val="288842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2119469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22911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896754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315636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674442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046078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09600" y="214291"/>
            <a:ext cx="8366720" cy="654032"/>
          </a:xfrm>
        </p:spPr>
        <p:txBody>
          <a:bodyPr>
            <a:normAutofit/>
          </a:bodyPr>
          <a:lstStyle>
            <a:lvl1pPr>
              <a:defRPr sz="2800" b="1" baseline="0">
                <a:solidFill>
                  <a:srgbClr val="002D5E"/>
                </a:solidFill>
                <a:latin typeface="Arial" panose="020B0604020202020204" pitchFamily="34" charset="0"/>
              </a:defRPr>
            </a:lvl1pPr>
          </a:lstStyle>
          <a:p>
            <a:r>
              <a:rPr lang="en-US" altLang="zh-CN" dirty="0"/>
              <a:t>Add title here</a:t>
            </a:r>
            <a:endParaRPr lang="zh-CN" altLang="en-US" dirty="0"/>
          </a:p>
        </p:txBody>
      </p:sp>
      <p:sp>
        <p:nvSpPr>
          <p:cNvPr id="3" name="内容占位符 2"/>
          <p:cNvSpPr>
            <a:spLocks noGrp="1"/>
          </p:cNvSpPr>
          <p:nvPr>
            <p:ph idx="1" hasCustomPrompt="1"/>
          </p:nvPr>
        </p:nvSpPr>
        <p:spPr/>
        <p:txBody>
          <a:bodyPr>
            <a:normAutofit/>
          </a:bodyPr>
          <a:lstStyle>
            <a:lvl1pPr>
              <a:defRPr sz="2000" baseline="0">
                <a:solidFill>
                  <a:srgbClr val="002D5E"/>
                </a:solidFill>
                <a:latin typeface="Arial" panose="020B0604020202020204" pitchFamily="34" charset="0"/>
              </a:defRPr>
            </a:lvl1pPr>
            <a:lvl2pPr>
              <a:defRPr sz="2000" baseline="0">
                <a:solidFill>
                  <a:srgbClr val="002D5E"/>
                </a:solidFill>
                <a:latin typeface="Arial" panose="020B0604020202020204" pitchFamily="34" charset="0"/>
              </a:defRPr>
            </a:lvl2pPr>
            <a:lvl3pPr>
              <a:defRPr sz="2000" baseline="0">
                <a:solidFill>
                  <a:srgbClr val="002D5E"/>
                </a:solidFill>
                <a:latin typeface="Arial" panose="020B0604020202020204" pitchFamily="34" charset="0"/>
              </a:defRPr>
            </a:lvl3pPr>
            <a:lvl4pPr>
              <a:defRPr sz="2000" baseline="0">
                <a:solidFill>
                  <a:srgbClr val="002D5E"/>
                </a:solidFill>
                <a:latin typeface="Arial" panose="020B0604020202020204" pitchFamily="34" charset="0"/>
              </a:defRPr>
            </a:lvl4pPr>
            <a:lvl5pPr>
              <a:defRPr sz="2000" baseline="0">
                <a:solidFill>
                  <a:srgbClr val="002D5E"/>
                </a:solidFill>
                <a:latin typeface="Arial" panose="020B0604020202020204" pitchFamily="34" charset="0"/>
              </a:defRPr>
            </a:lvl5pPr>
          </a:lstStyle>
          <a:p>
            <a:pPr lvl="0"/>
            <a:r>
              <a:rPr lang="en-US" altLang="zh-CN" dirty="0"/>
              <a:t>Contents</a:t>
            </a:r>
            <a:endParaRPr lang="zh-CN" altLang="en-US" dirty="0"/>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pPr defTabSz="609585"/>
            <a:fld id="{530820CF-B880-4189-942D-D702A7CBA730}" type="datetimeFigureOut">
              <a:rPr lang="zh-CN" altLang="en-US" smtClean="0">
                <a:solidFill>
                  <a:prstClr val="black">
                    <a:tint val="75000"/>
                  </a:prstClr>
                </a:solidFill>
              </a:rPr>
              <a:pPr defTabSz="609585"/>
              <a:t>2021/12/1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09585"/>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09585"/>
            <a:fld id="{0C913308-F349-4B6D-A68A-DD1791B4A57B}" type="slidenum">
              <a:rPr lang="zh-CN" altLang="en-US" smtClean="0">
                <a:solidFill>
                  <a:prstClr val="black">
                    <a:tint val="75000"/>
                  </a:prstClr>
                </a:solidFill>
              </a:rPr>
              <a:pPr defTabSz="609585"/>
              <a:t>‹#›</a:t>
            </a:fld>
            <a:endParaRPr lang="zh-CN" altLang="en-US">
              <a:solidFill>
                <a:prstClr val="black">
                  <a:tint val="75000"/>
                </a:prstClr>
              </a:solidFill>
            </a:endParaRPr>
          </a:p>
        </p:txBody>
      </p:sp>
      <p:grpSp>
        <p:nvGrpSpPr>
          <p:cNvPr id="7" name="组合 6"/>
          <p:cNvGrpSpPr/>
          <p:nvPr userDrawn="1"/>
        </p:nvGrpSpPr>
        <p:grpSpPr>
          <a:xfrm>
            <a:off x="0" y="2"/>
            <a:ext cx="6205803" cy="923548"/>
            <a:chOff x="0" y="0"/>
            <a:chExt cx="4654352" cy="923547"/>
          </a:xfrm>
        </p:grpSpPr>
        <p:sp>
          <p:nvSpPr>
            <p:cNvPr id="8" name="矩形 7"/>
            <p:cNvSpPr/>
            <p:nvPr/>
          </p:nvSpPr>
          <p:spPr>
            <a:xfrm>
              <a:off x="0" y="0"/>
              <a:ext cx="251520" cy="923547"/>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9" name="直接连接符 8"/>
            <p:cNvCxnSpPr/>
            <p:nvPr/>
          </p:nvCxnSpPr>
          <p:spPr>
            <a:xfrm flipV="1">
              <a:off x="89756" y="889653"/>
              <a:ext cx="4564596" cy="19068"/>
            </a:xfrm>
            <a:prstGeom prst="line">
              <a:avLst/>
            </a:prstGeom>
            <a:ln w="19050">
              <a:solidFill>
                <a:srgbClr val="FFCF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500538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893098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3656730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11530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defTabSz="609585"/>
            <a:fld id="{530820CF-B880-4189-942D-D702A7CBA730}" type="datetimeFigureOut">
              <a:rPr lang="zh-CN" altLang="en-US" smtClean="0">
                <a:solidFill>
                  <a:prstClr val="black">
                    <a:tint val="75000"/>
                  </a:prstClr>
                </a:solidFill>
              </a:rPr>
              <a:pPr defTabSz="609585"/>
              <a:t>2021/12/1</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09585"/>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09585"/>
            <a:fld id="{0C913308-F349-4B6D-A68A-DD1791B4A57B}" type="slidenum">
              <a:rPr lang="zh-CN" altLang="en-US" smtClean="0">
                <a:solidFill>
                  <a:prstClr val="black">
                    <a:tint val="75000"/>
                  </a:prstClr>
                </a:solidFill>
              </a:rPr>
              <a:pPr defTabSz="609585"/>
              <a:t>‹#›</a:t>
            </a:fld>
            <a:endParaRPr lang="zh-CN" altLang="en-US">
              <a:solidFill>
                <a:prstClr val="black">
                  <a:tint val="75000"/>
                </a:prstClr>
              </a:solidFill>
            </a:endParaRPr>
          </a:p>
        </p:txBody>
      </p:sp>
    </p:spTree>
    <p:extLst>
      <p:ext uri="{BB962C8B-B14F-4D97-AF65-F5344CB8AC3E}">
        <p14:creationId xmlns:p14="http://schemas.microsoft.com/office/powerpoint/2010/main" val="842345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pPr defTabSz="609585"/>
            <a:fld id="{530820CF-B880-4189-942D-D702A7CBA730}" type="datetimeFigureOut">
              <a:rPr lang="zh-CN" altLang="en-US" smtClean="0">
                <a:solidFill>
                  <a:prstClr val="black">
                    <a:tint val="75000"/>
                  </a:prstClr>
                </a:solidFill>
              </a:rPr>
              <a:pPr defTabSz="609585"/>
              <a:t>2021/12/1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09585"/>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09585"/>
            <a:fld id="{0C913308-F349-4B6D-A68A-DD1791B4A57B}" type="slidenum">
              <a:rPr lang="zh-CN" altLang="en-US" smtClean="0">
                <a:solidFill>
                  <a:prstClr val="black">
                    <a:tint val="75000"/>
                  </a:prstClr>
                </a:solidFill>
              </a:rPr>
              <a:pPr defTabSz="609585"/>
              <a:t>‹#›</a:t>
            </a:fld>
            <a:endParaRPr lang="zh-CN" altLang="en-US">
              <a:solidFill>
                <a:prstClr val="black">
                  <a:tint val="75000"/>
                </a:prstClr>
              </a:solidFill>
            </a:endParaRPr>
          </a:p>
        </p:txBody>
      </p:sp>
    </p:spTree>
    <p:extLst>
      <p:ext uri="{BB962C8B-B14F-4D97-AF65-F5344CB8AC3E}">
        <p14:creationId xmlns:p14="http://schemas.microsoft.com/office/powerpoint/2010/main" val="1583322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1"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1"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3370"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0"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pPr defTabSz="609585"/>
            <a:fld id="{530820CF-B880-4189-942D-D702A7CBA730}" type="datetimeFigureOut">
              <a:rPr lang="zh-CN" altLang="en-US" smtClean="0">
                <a:solidFill>
                  <a:prstClr val="black">
                    <a:tint val="75000"/>
                  </a:prstClr>
                </a:solidFill>
              </a:rPr>
              <a:pPr defTabSz="609585"/>
              <a:t>2021/12/1</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609585"/>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609585"/>
            <a:fld id="{0C913308-F349-4B6D-A68A-DD1791B4A57B}" type="slidenum">
              <a:rPr lang="zh-CN" altLang="en-US" smtClean="0">
                <a:solidFill>
                  <a:prstClr val="black">
                    <a:tint val="75000"/>
                  </a:prstClr>
                </a:solidFill>
              </a:rPr>
              <a:pPr defTabSz="609585"/>
              <a:t>‹#›</a:t>
            </a:fld>
            <a:endParaRPr lang="zh-CN" altLang="en-US">
              <a:solidFill>
                <a:prstClr val="black">
                  <a:tint val="75000"/>
                </a:prstClr>
              </a:solidFill>
            </a:endParaRPr>
          </a:p>
        </p:txBody>
      </p:sp>
    </p:spTree>
    <p:extLst>
      <p:ext uri="{BB962C8B-B14F-4D97-AF65-F5344CB8AC3E}">
        <p14:creationId xmlns:p14="http://schemas.microsoft.com/office/powerpoint/2010/main" val="672781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defTabSz="609585"/>
            <a:fld id="{530820CF-B880-4189-942D-D702A7CBA730}" type="datetimeFigureOut">
              <a:rPr lang="zh-CN" altLang="en-US" smtClean="0">
                <a:solidFill>
                  <a:prstClr val="black">
                    <a:tint val="75000"/>
                  </a:prstClr>
                </a:solidFill>
              </a:rPr>
              <a:pPr defTabSz="609585"/>
              <a:t>2021/12/1</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609585"/>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609585"/>
            <a:fld id="{0C913308-F349-4B6D-A68A-DD1791B4A57B}" type="slidenum">
              <a:rPr lang="zh-CN" altLang="en-US" smtClean="0">
                <a:solidFill>
                  <a:prstClr val="black">
                    <a:tint val="75000"/>
                  </a:prstClr>
                </a:solidFill>
              </a:rPr>
              <a:pPr defTabSz="609585"/>
              <a:t>‹#›</a:t>
            </a:fld>
            <a:endParaRPr lang="zh-CN" altLang="en-US">
              <a:solidFill>
                <a:prstClr val="black">
                  <a:tint val="75000"/>
                </a:prstClr>
              </a:solidFill>
            </a:endParaRPr>
          </a:p>
        </p:txBody>
      </p:sp>
    </p:spTree>
    <p:extLst>
      <p:ext uri="{BB962C8B-B14F-4D97-AF65-F5344CB8AC3E}">
        <p14:creationId xmlns:p14="http://schemas.microsoft.com/office/powerpoint/2010/main" val="348855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09585"/>
            <a:fld id="{530820CF-B880-4189-942D-D702A7CBA730}" type="datetimeFigureOut">
              <a:rPr lang="zh-CN" altLang="en-US" smtClean="0">
                <a:solidFill>
                  <a:prstClr val="black">
                    <a:tint val="75000"/>
                  </a:prstClr>
                </a:solidFill>
              </a:rPr>
              <a:pPr defTabSz="609585"/>
              <a:t>2021/12/1</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609585"/>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609585"/>
            <a:fld id="{0C913308-F349-4B6D-A68A-DD1791B4A57B}" type="slidenum">
              <a:rPr lang="zh-CN" altLang="en-US" smtClean="0">
                <a:solidFill>
                  <a:prstClr val="black">
                    <a:tint val="75000"/>
                  </a:prstClr>
                </a:solidFill>
              </a:rPr>
              <a:pPr defTabSz="609585"/>
              <a:t>‹#›</a:t>
            </a:fld>
            <a:endParaRPr lang="zh-CN" altLang="en-US">
              <a:solidFill>
                <a:prstClr val="black">
                  <a:tint val="75000"/>
                </a:prstClr>
              </a:solidFill>
            </a:endParaRPr>
          </a:p>
        </p:txBody>
      </p:sp>
    </p:spTree>
    <p:extLst>
      <p:ext uri="{BB962C8B-B14F-4D97-AF65-F5344CB8AC3E}">
        <p14:creationId xmlns:p14="http://schemas.microsoft.com/office/powerpoint/2010/main" val="39208883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49"/>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8"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609585"/>
            <a:fld id="{530820CF-B880-4189-942D-D702A7CBA730}" type="datetimeFigureOut">
              <a:rPr lang="zh-CN" altLang="en-US" smtClean="0">
                <a:solidFill>
                  <a:prstClr val="black">
                    <a:tint val="75000"/>
                  </a:prstClr>
                </a:solidFill>
              </a:rPr>
              <a:pPr defTabSz="609585"/>
              <a:t>2021/12/1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09585"/>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09585"/>
            <a:fld id="{0C913308-F349-4B6D-A68A-DD1791B4A57B}" type="slidenum">
              <a:rPr lang="zh-CN" altLang="en-US" smtClean="0">
                <a:solidFill>
                  <a:prstClr val="black">
                    <a:tint val="75000"/>
                  </a:prstClr>
                </a:solidFill>
              </a:rPr>
              <a:pPr defTabSz="609585"/>
              <a:t>‹#›</a:t>
            </a:fld>
            <a:endParaRPr lang="zh-CN" altLang="en-US">
              <a:solidFill>
                <a:prstClr val="black">
                  <a:tint val="75000"/>
                </a:prstClr>
              </a:solidFill>
            </a:endParaRPr>
          </a:p>
        </p:txBody>
      </p:sp>
    </p:spTree>
    <p:extLst>
      <p:ext uri="{BB962C8B-B14F-4D97-AF65-F5344CB8AC3E}">
        <p14:creationId xmlns:p14="http://schemas.microsoft.com/office/powerpoint/2010/main" val="2382710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CN" altLang="en-US"/>
              <a:t>单击图标添加图片</a:t>
            </a:r>
          </a:p>
        </p:txBody>
      </p:sp>
      <p:sp>
        <p:nvSpPr>
          <p:cNvPr id="4" name="文本占位符 3"/>
          <p:cNvSpPr>
            <a:spLocks noGrp="1"/>
          </p:cNvSpPr>
          <p:nvPr>
            <p:ph type="body" sz="half" idx="2"/>
          </p:nvPr>
        </p:nvSpPr>
        <p:spPr>
          <a:xfrm>
            <a:off x="2389717" y="5367339"/>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defTabSz="609585"/>
            <a:fld id="{530820CF-B880-4189-942D-D702A7CBA730}" type="datetimeFigureOut">
              <a:rPr lang="zh-CN" altLang="en-US" smtClean="0">
                <a:solidFill>
                  <a:prstClr val="black">
                    <a:tint val="75000"/>
                  </a:prstClr>
                </a:solidFill>
              </a:rPr>
              <a:pPr defTabSz="609585"/>
              <a:t>2021/12/1</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09585"/>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09585"/>
            <a:fld id="{0C913308-F349-4B6D-A68A-DD1791B4A57B}" type="slidenum">
              <a:rPr lang="zh-CN" altLang="en-US" smtClean="0">
                <a:solidFill>
                  <a:prstClr val="black">
                    <a:tint val="75000"/>
                  </a:prstClr>
                </a:solidFill>
              </a:rPr>
              <a:pPr defTabSz="609585"/>
              <a:t>‹#›</a:t>
            </a:fld>
            <a:endParaRPr lang="zh-CN" altLang="en-US">
              <a:solidFill>
                <a:prstClr val="black">
                  <a:tint val="75000"/>
                </a:prstClr>
              </a:solidFill>
            </a:endParaRPr>
          </a:p>
        </p:txBody>
      </p:sp>
    </p:spTree>
    <p:extLst>
      <p:ext uri="{BB962C8B-B14F-4D97-AF65-F5344CB8AC3E}">
        <p14:creationId xmlns:p14="http://schemas.microsoft.com/office/powerpoint/2010/main" val="13919709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C:\Users\vic\Desktop\ppt-02.jpg"/>
          <p:cNvPicPr>
            <a:picLocks noChangeAspect="1" noChangeArrowheads="1"/>
          </p:cNvPicPr>
          <p:nvPr userDrawn="1"/>
        </p:nvPicPr>
        <p:blipFill>
          <a:blip r:embed="rId13" cstate="print"/>
          <a:srcRect/>
          <a:stretch>
            <a:fillRect/>
          </a:stretch>
        </p:blipFill>
        <p:spPr bwMode="auto">
          <a:xfrm>
            <a:off x="-1" y="0"/>
            <a:ext cx="12193488" cy="6858000"/>
          </a:xfrm>
          <a:prstGeom prst="rect">
            <a:avLst/>
          </a:prstGeom>
          <a:noFill/>
        </p:spPr>
      </p:pic>
      <p:sp>
        <p:nvSpPr>
          <p:cNvPr id="2" name="标题占位符 1"/>
          <p:cNvSpPr>
            <a:spLocks noGrp="1"/>
          </p:cNvSpPr>
          <p:nvPr>
            <p:ph type="title"/>
          </p:nvPr>
        </p:nvSpPr>
        <p:spPr>
          <a:xfrm>
            <a:off x="609600" y="142852"/>
            <a:ext cx="10972800" cy="65403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377"/>
            <a:fld id="{530820CF-B880-4189-942D-D702A7CBA730}" type="datetimeFigureOut">
              <a:rPr lang="zh-CN" altLang="en-US" smtClean="0">
                <a:solidFill>
                  <a:prstClr val="black">
                    <a:tint val="75000"/>
                  </a:prstClr>
                </a:solidFill>
              </a:rPr>
              <a:pPr defTabSz="914377"/>
              <a:t>2021/12/1</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377"/>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377"/>
            <a:fld id="{0C913308-F349-4B6D-A68A-DD1791B4A57B}" type="slidenum">
              <a:rPr lang="zh-CN" altLang="en-US" smtClean="0">
                <a:solidFill>
                  <a:prstClr val="black">
                    <a:tint val="75000"/>
                  </a:prstClr>
                </a:solidFill>
              </a:rPr>
              <a:pPr defTabSz="914377"/>
              <a:t>‹#›</a:t>
            </a:fld>
            <a:endParaRPr lang="zh-CN" altLang="en-US">
              <a:solidFill>
                <a:prstClr val="black">
                  <a:tint val="75000"/>
                </a:prstClr>
              </a:solidFill>
            </a:endParaRPr>
          </a:p>
        </p:txBody>
      </p:sp>
    </p:spTree>
    <p:extLst>
      <p:ext uri="{BB962C8B-B14F-4D97-AF65-F5344CB8AC3E}">
        <p14:creationId xmlns:p14="http://schemas.microsoft.com/office/powerpoint/2010/main" val="146879321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377" rtl="0" eaLnBrk="1" latinLnBrk="0" hangingPunct="1">
        <a:spcBef>
          <a:spcPct val="0"/>
        </a:spcBef>
        <a:buNone/>
        <a:defRPr sz="2800" b="1" kern="1200">
          <a:solidFill>
            <a:schemeClr val="tx1"/>
          </a:solidFill>
          <a:latin typeface="Arial"/>
          <a:ea typeface="微软雅黑" pitchFamily="34" charset="-122"/>
          <a:cs typeface="Arial"/>
        </a:defRPr>
      </a:lvl1pPr>
    </p:titleStyle>
    <p:bodyStyle>
      <a:lvl1pPr marL="342891" indent="-342891" algn="l" defTabSz="914377" rtl="0" eaLnBrk="1" latinLnBrk="0" hangingPunct="1">
        <a:spcBef>
          <a:spcPct val="20000"/>
        </a:spcBef>
        <a:buClr>
          <a:srgbClr val="FFCF00"/>
        </a:buClr>
        <a:buFont typeface="Wingdings" charset="2"/>
        <a:buChar char="§"/>
        <a:defRPr sz="2400" kern="1200">
          <a:solidFill>
            <a:schemeClr val="tx1"/>
          </a:solidFill>
          <a:latin typeface="Arial"/>
          <a:ea typeface="微软雅黑" pitchFamily="34" charset="-122"/>
          <a:cs typeface="Arial"/>
        </a:defRPr>
      </a:lvl1pPr>
      <a:lvl2pPr marL="742932" indent="-285744" algn="l" defTabSz="914377" rtl="0" eaLnBrk="1" latinLnBrk="0" hangingPunct="1">
        <a:spcBef>
          <a:spcPct val="20000"/>
        </a:spcBef>
        <a:buClr>
          <a:schemeClr val="accent3"/>
        </a:buClr>
        <a:buFont typeface="Wingdings" charset="2"/>
        <a:buChar char="§"/>
        <a:defRPr sz="2000" kern="1200">
          <a:solidFill>
            <a:schemeClr val="tx1"/>
          </a:solidFill>
          <a:latin typeface="Arial"/>
          <a:ea typeface="微软雅黑" pitchFamily="34" charset="-122"/>
          <a:cs typeface="Arial"/>
        </a:defRPr>
      </a:lvl2pPr>
      <a:lvl3pPr marL="1142971" indent="-228594" algn="l" defTabSz="914377"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3pPr>
      <a:lvl4pPr marL="1600160" indent="-228594" algn="l" defTabSz="914377"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4pPr>
      <a:lvl5pPr marL="2057349" indent="-228594" algn="l" defTabSz="914377"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C:\Users\vic\Desktop\ppt-02.jpg"/>
          <p:cNvPicPr>
            <a:picLocks noChangeAspect="1" noChangeArrowheads="1"/>
          </p:cNvPicPr>
          <p:nvPr userDrawn="1"/>
        </p:nvPicPr>
        <p:blipFill>
          <a:blip r:embed="rId13" cstate="print"/>
          <a:srcRect/>
          <a:stretch>
            <a:fillRect/>
          </a:stretch>
        </p:blipFill>
        <p:spPr bwMode="auto">
          <a:xfrm>
            <a:off x="-1" y="0"/>
            <a:ext cx="12193488" cy="6858000"/>
          </a:xfrm>
          <a:prstGeom prst="rect">
            <a:avLst/>
          </a:prstGeom>
          <a:noFill/>
        </p:spPr>
      </p:pic>
      <p:sp>
        <p:nvSpPr>
          <p:cNvPr id="2" name="标题占位符 1"/>
          <p:cNvSpPr>
            <a:spLocks noGrp="1"/>
          </p:cNvSpPr>
          <p:nvPr>
            <p:ph type="title"/>
          </p:nvPr>
        </p:nvSpPr>
        <p:spPr>
          <a:xfrm>
            <a:off x="609600" y="142852"/>
            <a:ext cx="10972800" cy="654032"/>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2021/12/1</a:t>
            </a:fld>
            <a:endParaRPr lang="zh-CN" altLang="en-US">
              <a:solidFill>
                <a:prstClr val="black">
                  <a:tint val="75000"/>
                </a:prstClr>
              </a:solidFill>
            </a:endParaRPr>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grpSp>
        <p:nvGrpSpPr>
          <p:cNvPr id="8" name="组合 7"/>
          <p:cNvGrpSpPr/>
          <p:nvPr userDrawn="1"/>
        </p:nvGrpSpPr>
        <p:grpSpPr>
          <a:xfrm>
            <a:off x="8780014" y="292963"/>
            <a:ext cx="2911876" cy="596690"/>
            <a:chOff x="8780014" y="292963"/>
            <a:chExt cx="2911876" cy="596690"/>
          </a:xfrm>
        </p:grpSpPr>
        <p:sp>
          <p:nvSpPr>
            <p:cNvPr id="9" name="矩形 8"/>
            <p:cNvSpPr/>
            <p:nvPr userDrawn="1"/>
          </p:nvSpPr>
          <p:spPr>
            <a:xfrm>
              <a:off x="8780014" y="292963"/>
              <a:ext cx="2911876" cy="5966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890479" y="369290"/>
              <a:ext cx="2691921" cy="409417"/>
            </a:xfrm>
            <a:prstGeom prst="rect">
              <a:avLst/>
            </a:prstGeom>
          </p:spPr>
        </p:pic>
      </p:grpSp>
    </p:spTree>
    <p:extLst>
      <p:ext uri="{BB962C8B-B14F-4D97-AF65-F5344CB8AC3E}">
        <p14:creationId xmlns:p14="http://schemas.microsoft.com/office/powerpoint/2010/main" val="293409096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2800" b="1" kern="1200">
          <a:solidFill>
            <a:schemeClr val="tx1"/>
          </a:solidFill>
          <a:latin typeface="Arial"/>
          <a:ea typeface="微软雅黑" pitchFamily="34" charset="-122"/>
          <a:cs typeface="Arial"/>
        </a:defRPr>
      </a:lvl1pPr>
    </p:titleStyle>
    <p:bodyStyle>
      <a:lvl1pPr marL="342900" indent="-342900" algn="l" defTabSz="914400" rtl="0" eaLnBrk="1" latinLnBrk="0" hangingPunct="1">
        <a:spcBef>
          <a:spcPct val="20000"/>
        </a:spcBef>
        <a:buClr>
          <a:srgbClr val="FFCF00"/>
        </a:buClr>
        <a:buFont typeface="Wingdings" charset="2"/>
        <a:buChar char="§"/>
        <a:defRPr sz="2400" kern="1200">
          <a:solidFill>
            <a:schemeClr val="tx1"/>
          </a:solidFill>
          <a:latin typeface="Arial"/>
          <a:ea typeface="微软雅黑" pitchFamily="34" charset="-122"/>
          <a:cs typeface="Arial"/>
        </a:defRPr>
      </a:lvl1pPr>
      <a:lvl2pPr marL="742950" indent="-285750" algn="l" defTabSz="914400" rtl="0" eaLnBrk="1" latinLnBrk="0" hangingPunct="1">
        <a:spcBef>
          <a:spcPct val="20000"/>
        </a:spcBef>
        <a:buClr>
          <a:schemeClr val="accent3"/>
        </a:buClr>
        <a:buFont typeface="Wingdings" charset="2"/>
        <a:buChar char="§"/>
        <a:defRPr sz="2000" kern="1200">
          <a:solidFill>
            <a:schemeClr val="tx1"/>
          </a:solidFill>
          <a:latin typeface="Arial"/>
          <a:ea typeface="微软雅黑" pitchFamily="34" charset="-122"/>
          <a:cs typeface="Arial"/>
        </a:defRPr>
      </a:lvl2pPr>
      <a:lvl3pPr marL="1143000" indent="-228600" algn="l" defTabSz="914400"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1.png"/><Relationship Id="rId7" Type="http://schemas.openxmlformats.org/officeDocument/2006/relationships/image" Target="../media/image24.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1.png"/><Relationship Id="rId7" Type="http://schemas.openxmlformats.org/officeDocument/2006/relationships/image" Target="../media/image28.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7.jpe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5.png"/><Relationship Id="rId9"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4.jpeg"/><Relationship Id="rId5" Type="http://schemas.openxmlformats.org/officeDocument/2006/relationships/image" Target="../media/image5.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2D5E"/>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8178" y="5356865"/>
            <a:ext cx="1935638" cy="1300614"/>
          </a:xfrm>
          <a:prstGeom prst="rect">
            <a:avLst/>
          </a:prstGeom>
        </p:spPr>
      </p:pic>
      <p:sp>
        <p:nvSpPr>
          <p:cNvPr id="3" name="文本框 2">
            <a:extLst>
              <a:ext uri="{FF2B5EF4-FFF2-40B4-BE49-F238E27FC236}">
                <a16:creationId xmlns:a16="http://schemas.microsoft.com/office/drawing/2014/main" id="{9D07FC61-C17B-4121-A6CD-E0FA5B0B2923}"/>
              </a:ext>
            </a:extLst>
          </p:cNvPr>
          <p:cNvSpPr txBox="1"/>
          <p:nvPr/>
        </p:nvSpPr>
        <p:spPr>
          <a:xfrm>
            <a:off x="451942" y="221309"/>
            <a:ext cx="11288110" cy="2308324"/>
          </a:xfrm>
          <a:prstGeom prst="rect">
            <a:avLst/>
          </a:prstGeom>
          <a:noFill/>
        </p:spPr>
        <p:txBody>
          <a:bodyPr wrap="square" rtlCol="0">
            <a:spAutoFit/>
          </a:bodyPr>
          <a:lstStyle/>
          <a:p>
            <a:pPr algn="ctr"/>
            <a:r>
              <a:rPr lang="en-US" altLang="zh-CN" sz="4800" dirty="0">
                <a:solidFill>
                  <a:schemeClr val="bg1"/>
                </a:solidFill>
                <a:latin typeface="Arial" panose="020B0604020202020204" pitchFamily="34" charset="0"/>
                <a:cs typeface="Arial" panose="020B0604020202020204" pitchFamily="34" charset="0"/>
              </a:rPr>
              <a:t>Spatial-temporal Programmable </a:t>
            </a:r>
            <a:r>
              <a:rPr lang="en-US" altLang="zh-CN" sz="4800" dirty="0" err="1">
                <a:solidFill>
                  <a:schemeClr val="bg1"/>
                </a:solidFill>
                <a:latin typeface="Arial" panose="020B0604020202020204" pitchFamily="34" charset="0"/>
                <a:cs typeface="Arial" panose="020B0604020202020204" pitchFamily="34" charset="0"/>
              </a:rPr>
              <a:t>Metasurface</a:t>
            </a:r>
            <a:r>
              <a:rPr lang="en-US" altLang="zh-CN" sz="4800" dirty="0">
                <a:solidFill>
                  <a:schemeClr val="bg1"/>
                </a:solidFill>
                <a:latin typeface="Arial" panose="020B0604020202020204" pitchFamily="34" charset="0"/>
                <a:cs typeface="Arial" panose="020B0604020202020204" pitchFamily="34" charset="0"/>
              </a:rPr>
              <a:t> for </a:t>
            </a:r>
          </a:p>
          <a:p>
            <a:pPr algn="ctr"/>
            <a:r>
              <a:rPr lang="en-US" altLang="zh-CN" sz="4800" dirty="0">
                <a:solidFill>
                  <a:schemeClr val="bg1"/>
                </a:solidFill>
                <a:latin typeface="Arial" panose="020B0604020202020204" pitchFamily="34" charset="0"/>
                <a:cs typeface="Arial" panose="020B0604020202020204" pitchFamily="34" charset="0"/>
              </a:rPr>
              <a:t>Single Channel Radiation</a:t>
            </a:r>
          </a:p>
        </p:txBody>
      </p:sp>
      <p:sp>
        <p:nvSpPr>
          <p:cNvPr id="4" name="文本框 3">
            <a:extLst>
              <a:ext uri="{FF2B5EF4-FFF2-40B4-BE49-F238E27FC236}">
                <a16:creationId xmlns:a16="http://schemas.microsoft.com/office/drawing/2014/main" id="{47984359-EDC7-4D4D-B201-1D422A62156D}"/>
              </a:ext>
            </a:extLst>
          </p:cNvPr>
          <p:cNvSpPr txBox="1"/>
          <p:nvPr/>
        </p:nvSpPr>
        <p:spPr>
          <a:xfrm>
            <a:off x="783541" y="2921417"/>
            <a:ext cx="10624912" cy="523220"/>
          </a:xfrm>
          <a:prstGeom prst="rect">
            <a:avLst/>
          </a:prstGeom>
          <a:noFill/>
        </p:spPr>
        <p:txBody>
          <a:bodyPr wrap="square" rtlCol="0">
            <a:spAutoFit/>
          </a:bodyPr>
          <a:lstStyle/>
          <a:p>
            <a:pPr algn="ctr"/>
            <a:r>
              <a:rPr lang="en-US" altLang="zh-CN" sz="2800" dirty="0">
                <a:solidFill>
                  <a:schemeClr val="bg1"/>
                </a:solidFill>
                <a:latin typeface="Arial" panose="020B0604020202020204" pitchFamily="34" charset="0"/>
                <a:cs typeface="Arial" panose="020B0604020202020204" pitchFamily="34" charset="0"/>
              </a:rPr>
              <a:t>Chengfan Li</a:t>
            </a:r>
            <a:r>
              <a:rPr lang="en-US" altLang="zh-CN" sz="2800" b="1" baseline="30000" dirty="0">
                <a:solidFill>
                  <a:schemeClr val="bg1"/>
                </a:solidFill>
                <a:latin typeface="Arial" panose="020B0604020202020204" pitchFamily="34" charset="0"/>
                <a:cs typeface="Arial" panose="020B0604020202020204" pitchFamily="34" charset="0"/>
              </a:rPr>
              <a:t>1</a:t>
            </a:r>
            <a:r>
              <a:rPr lang="en-US" altLang="zh-CN" sz="2800" dirty="0">
                <a:solidFill>
                  <a:schemeClr val="bg1"/>
                </a:solidFill>
                <a:latin typeface="Arial" panose="020B0604020202020204" pitchFamily="34" charset="0"/>
                <a:cs typeface="Arial" panose="020B0604020202020204" pitchFamily="34" charset="0"/>
              </a:rPr>
              <a:t>, </a:t>
            </a:r>
            <a:r>
              <a:rPr lang="en-US" altLang="zh-CN" sz="2800" dirty="0" err="1">
                <a:solidFill>
                  <a:schemeClr val="bg1"/>
                </a:solidFill>
                <a:latin typeface="Arial" panose="020B0604020202020204" pitchFamily="34" charset="0"/>
                <a:cs typeface="Arial" panose="020B0604020202020204" pitchFamily="34" charset="0"/>
              </a:rPr>
              <a:t>Zhehao</a:t>
            </a:r>
            <a:r>
              <a:rPr lang="en-US" altLang="zh-CN" sz="2800" dirty="0">
                <a:solidFill>
                  <a:schemeClr val="bg1"/>
                </a:solidFill>
                <a:latin typeface="Arial" panose="020B0604020202020204" pitchFamily="34" charset="0"/>
                <a:cs typeface="Arial" panose="020B0604020202020204" pitchFamily="34" charset="0"/>
              </a:rPr>
              <a:t> Yu</a:t>
            </a:r>
            <a:r>
              <a:rPr lang="en-US" altLang="zh-CN" sz="2800" b="1" baseline="30000" dirty="0">
                <a:solidFill>
                  <a:schemeClr val="bg1"/>
                </a:solidFill>
                <a:latin typeface="Arial" panose="020B0604020202020204" pitchFamily="34" charset="0"/>
                <a:cs typeface="Arial" panose="020B0604020202020204" pitchFamily="34" charset="0"/>
              </a:rPr>
              <a:t>1</a:t>
            </a:r>
            <a:r>
              <a:rPr lang="en-US" altLang="zh-CN" sz="2800" dirty="0">
                <a:solidFill>
                  <a:schemeClr val="bg1"/>
                </a:solidFill>
                <a:latin typeface="Arial" panose="020B0604020202020204" pitchFamily="34" charset="0"/>
                <a:cs typeface="Arial" panose="020B0604020202020204" pitchFamily="34" charset="0"/>
              </a:rPr>
              <a:t>, Yan Shen</a:t>
            </a:r>
            <a:r>
              <a:rPr lang="en-US" altLang="zh-CN" sz="2800" b="1" baseline="30000" dirty="0">
                <a:solidFill>
                  <a:schemeClr val="bg1"/>
                </a:solidFill>
                <a:latin typeface="Arial" panose="020B0604020202020204" pitchFamily="34" charset="0"/>
                <a:cs typeface="Arial" panose="020B0604020202020204" pitchFamily="34" charset="0"/>
              </a:rPr>
              <a:t>2</a:t>
            </a:r>
            <a:r>
              <a:rPr lang="en-US" altLang="zh-CN" sz="2800" dirty="0">
                <a:solidFill>
                  <a:schemeClr val="bg1"/>
                </a:solidFill>
                <a:latin typeface="Arial" panose="020B0604020202020204" pitchFamily="34" charset="0"/>
                <a:cs typeface="Arial" panose="020B0604020202020204" pitchFamily="34" charset="0"/>
              </a:rPr>
              <a:t>, </a:t>
            </a:r>
            <a:r>
              <a:rPr lang="en-US" altLang="zh-CN" sz="2800" dirty="0" err="1">
                <a:solidFill>
                  <a:schemeClr val="bg1"/>
                </a:solidFill>
                <a:latin typeface="Arial" panose="020B0604020202020204" pitchFamily="34" charset="0"/>
                <a:cs typeface="Arial" panose="020B0604020202020204" pitchFamily="34" charset="0"/>
              </a:rPr>
              <a:t>Runqing</a:t>
            </a:r>
            <a:r>
              <a:rPr lang="en-US" altLang="zh-CN" sz="2800" dirty="0">
                <a:solidFill>
                  <a:schemeClr val="bg1"/>
                </a:solidFill>
                <a:latin typeface="Arial" panose="020B0604020202020204" pitchFamily="34" charset="0"/>
                <a:cs typeface="Arial" panose="020B0604020202020204" pitchFamily="34" charset="0"/>
              </a:rPr>
              <a:t> cai</a:t>
            </a:r>
            <a:r>
              <a:rPr lang="en-US" altLang="zh-CN" sz="2800" b="1" baseline="30000" dirty="0">
                <a:solidFill>
                  <a:schemeClr val="bg1"/>
                </a:solidFill>
                <a:latin typeface="Arial" panose="020B0604020202020204" pitchFamily="34" charset="0"/>
                <a:cs typeface="Arial" panose="020B0604020202020204" pitchFamily="34" charset="0"/>
              </a:rPr>
              <a:t>1</a:t>
            </a:r>
            <a:r>
              <a:rPr lang="en-US" altLang="zh-CN" sz="2800" dirty="0">
                <a:solidFill>
                  <a:schemeClr val="bg1"/>
                </a:solidFill>
                <a:latin typeface="Arial" panose="020B0604020202020204" pitchFamily="34" charset="0"/>
                <a:cs typeface="Arial" panose="020B0604020202020204" pitchFamily="34" charset="0"/>
              </a:rPr>
              <a:t>, </a:t>
            </a:r>
            <a:r>
              <a:rPr lang="en-US" altLang="zh-CN" sz="2800" dirty="0" err="1">
                <a:solidFill>
                  <a:schemeClr val="bg1"/>
                </a:solidFill>
                <a:latin typeface="Arial" panose="020B0604020202020204" pitchFamily="34" charset="0"/>
                <a:cs typeface="Arial" panose="020B0604020202020204" pitchFamily="34" charset="0"/>
              </a:rPr>
              <a:t>Xuyang</a:t>
            </a:r>
            <a:r>
              <a:rPr lang="en-US" altLang="zh-CN" sz="2800" dirty="0">
                <a:solidFill>
                  <a:schemeClr val="bg1"/>
                </a:solidFill>
                <a:latin typeface="Arial" panose="020B0604020202020204" pitchFamily="34" charset="0"/>
                <a:cs typeface="Arial" panose="020B0604020202020204" pitchFamily="34" charset="0"/>
              </a:rPr>
              <a:t> Lu</a:t>
            </a:r>
            <a:r>
              <a:rPr lang="en-US" altLang="zh-CN" sz="2800" b="1" baseline="30000" dirty="0">
                <a:solidFill>
                  <a:schemeClr val="bg1"/>
                </a:solidFill>
                <a:latin typeface="Arial" panose="020B0604020202020204" pitchFamily="34" charset="0"/>
                <a:cs typeface="Arial" panose="020B0604020202020204" pitchFamily="34" charset="0"/>
              </a:rPr>
              <a:t>1</a:t>
            </a:r>
            <a:r>
              <a:rPr lang="en-US" altLang="zh-CN" sz="2800" dirty="0">
                <a:solidFill>
                  <a:schemeClr val="bg1"/>
                </a:solidFill>
                <a:latin typeface="Arial" panose="020B0604020202020204" pitchFamily="34" charset="0"/>
                <a:cs typeface="Arial" panose="020B0604020202020204" pitchFamily="34" charset="0"/>
              </a:rPr>
              <a:t> </a:t>
            </a:r>
          </a:p>
        </p:txBody>
      </p:sp>
      <p:sp>
        <p:nvSpPr>
          <p:cNvPr id="5" name="矩形 4">
            <a:extLst>
              <a:ext uri="{FF2B5EF4-FFF2-40B4-BE49-F238E27FC236}">
                <a16:creationId xmlns:a16="http://schemas.microsoft.com/office/drawing/2014/main" id="{E0282022-CBA4-AE46-A175-82A4EB4CA96D}"/>
              </a:ext>
            </a:extLst>
          </p:cNvPr>
          <p:cNvSpPr/>
          <p:nvPr/>
        </p:nvSpPr>
        <p:spPr>
          <a:xfrm>
            <a:off x="1766766" y="3930076"/>
            <a:ext cx="8658461" cy="492443"/>
          </a:xfrm>
          <a:prstGeom prst="rect">
            <a:avLst/>
          </a:prstGeom>
        </p:spPr>
        <p:txBody>
          <a:bodyPr wrap="none">
            <a:spAutoFit/>
          </a:bodyPr>
          <a:lstStyle/>
          <a:p>
            <a:r>
              <a:rPr lang="en-US" altLang="zh-CN" sz="2600" b="1" baseline="30000" dirty="0">
                <a:solidFill>
                  <a:schemeClr val="bg1"/>
                </a:solidFill>
                <a:latin typeface="Arial" panose="020B0604020202020204" pitchFamily="34" charset="0"/>
                <a:cs typeface="Arial" panose="020B0604020202020204" pitchFamily="34" charset="0"/>
              </a:rPr>
              <a:t>1 </a:t>
            </a:r>
            <a:r>
              <a:rPr lang="en-US" altLang="zh-CN" sz="2600" dirty="0">
                <a:solidFill>
                  <a:schemeClr val="bg1"/>
                </a:solidFill>
                <a:latin typeface="Arial" panose="020B0604020202020204" pitchFamily="34" charset="0"/>
                <a:cs typeface="Arial" panose="020B0604020202020204" pitchFamily="34" charset="0"/>
              </a:rPr>
              <a:t>UM-SJTU Joint Institute, Shanghai Jiao Tong University </a:t>
            </a:r>
          </a:p>
        </p:txBody>
      </p:sp>
      <p:sp>
        <p:nvSpPr>
          <p:cNvPr id="6" name="矩形 5">
            <a:extLst>
              <a:ext uri="{FF2B5EF4-FFF2-40B4-BE49-F238E27FC236}">
                <a16:creationId xmlns:a16="http://schemas.microsoft.com/office/drawing/2014/main" id="{A0EA30A6-892B-4760-98D3-C08D91929700}"/>
              </a:ext>
            </a:extLst>
          </p:cNvPr>
          <p:cNvSpPr/>
          <p:nvPr/>
        </p:nvSpPr>
        <p:spPr>
          <a:xfrm>
            <a:off x="2012068" y="4422519"/>
            <a:ext cx="7840223" cy="892552"/>
          </a:xfrm>
          <a:prstGeom prst="rect">
            <a:avLst/>
          </a:prstGeom>
        </p:spPr>
        <p:txBody>
          <a:bodyPr wrap="none">
            <a:spAutoFit/>
          </a:bodyPr>
          <a:lstStyle/>
          <a:p>
            <a:r>
              <a:rPr lang="en-US" altLang="zh-CN" sz="2600" b="1" baseline="30000" dirty="0">
                <a:solidFill>
                  <a:schemeClr val="bg1"/>
                </a:solidFill>
                <a:latin typeface="Arial" panose="020B0604020202020204" pitchFamily="34" charset="0"/>
                <a:cs typeface="Arial" panose="020B0604020202020204" pitchFamily="34" charset="0"/>
              </a:rPr>
              <a:t>2 </a:t>
            </a:r>
            <a:r>
              <a:rPr lang="en-US" altLang="zh-CN" sz="2600" dirty="0">
                <a:solidFill>
                  <a:schemeClr val="bg1"/>
                </a:solidFill>
                <a:latin typeface="Arial" panose="020B0604020202020204" pitchFamily="34" charset="0"/>
                <a:cs typeface="Arial" panose="020B0604020202020204" pitchFamily="34" charset="0"/>
              </a:rPr>
              <a:t>School of Electronics and Information Technology, </a:t>
            </a:r>
          </a:p>
          <a:p>
            <a:pPr algn="ctr"/>
            <a:r>
              <a:rPr lang="en-US" altLang="zh-CN" sz="2600" dirty="0">
                <a:solidFill>
                  <a:schemeClr val="bg1"/>
                </a:solidFill>
                <a:latin typeface="Arial" panose="020B0604020202020204" pitchFamily="34" charset="0"/>
                <a:cs typeface="Arial" panose="020B0604020202020204" pitchFamily="34" charset="0"/>
              </a:rPr>
              <a:t>Sun </a:t>
            </a:r>
            <a:r>
              <a:rPr lang="en-US" altLang="zh-CN" sz="2600" dirty="0" err="1">
                <a:solidFill>
                  <a:schemeClr val="bg1"/>
                </a:solidFill>
                <a:latin typeface="Arial" panose="020B0604020202020204" pitchFamily="34" charset="0"/>
                <a:cs typeface="Arial" panose="020B0604020202020204" pitchFamily="34" charset="0"/>
              </a:rPr>
              <a:t>Yat-sen</a:t>
            </a:r>
            <a:r>
              <a:rPr lang="en-US" altLang="zh-CN" sz="2600" dirty="0">
                <a:solidFill>
                  <a:schemeClr val="bg1"/>
                </a:solidFill>
                <a:latin typeface="Arial" panose="020B0604020202020204" pitchFamily="34" charset="0"/>
                <a:cs typeface="Arial" panose="020B0604020202020204" pitchFamily="34" charset="0"/>
              </a:rPr>
              <a:t> University </a:t>
            </a:r>
          </a:p>
        </p:txBody>
      </p:sp>
    </p:spTree>
    <p:extLst>
      <p:ext uri="{BB962C8B-B14F-4D97-AF65-F5344CB8AC3E}">
        <p14:creationId xmlns:p14="http://schemas.microsoft.com/office/powerpoint/2010/main" val="704327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lang="en-US" altLang="zh-CN" sz="4400" dirty="0"/>
              <a:t>4-th Dimension</a:t>
            </a:r>
            <a:endParaRPr lang="zh-CN" altLang="en-US" sz="4400" dirty="0"/>
          </a:p>
        </p:txBody>
      </p:sp>
      <p:sp>
        <p:nvSpPr>
          <p:cNvPr id="22" name="内容占位符 2">
            <a:extLst>
              <a:ext uri="{FF2B5EF4-FFF2-40B4-BE49-F238E27FC236}">
                <a16:creationId xmlns:a16="http://schemas.microsoft.com/office/drawing/2014/main" id="{0514C363-3CBE-4BA3-AFA1-322E3636D19B}"/>
              </a:ext>
            </a:extLst>
          </p:cNvPr>
          <p:cNvSpPr>
            <a:spLocks noGrp="1"/>
          </p:cNvSpPr>
          <p:nvPr>
            <p:ph idx="1"/>
          </p:nvPr>
        </p:nvSpPr>
        <p:spPr>
          <a:xfrm>
            <a:off x="609600" y="4788904"/>
            <a:ext cx="5261462" cy="1496950"/>
          </a:xfrm>
        </p:spPr>
        <p:txBody>
          <a:bodyPr>
            <a:normAutofit lnSpcReduction="10000"/>
          </a:bodyPr>
          <a:lstStyle/>
          <a:p>
            <a:r>
              <a:rPr lang="en-US" altLang="zh-CN" sz="2800" dirty="0">
                <a:cs typeface="Arial" panose="020B0604020202020204" pitchFamily="34" charset="0"/>
              </a:rPr>
              <a:t>C</a:t>
            </a:r>
            <a:r>
              <a:rPr lang="en-US" altLang="zh-CN" sz="2800" dirty="0">
                <a:latin typeface="Arial" panose="020B0604020202020204" pitchFamily="34" charset="0"/>
                <a:cs typeface="Arial" panose="020B0604020202020204" pitchFamily="34" charset="0"/>
              </a:rPr>
              <a:t>ontinuous coding</a:t>
            </a:r>
          </a:p>
          <a:p>
            <a:r>
              <a:rPr kumimoji="1" lang="en-US" altLang="zh-CN" sz="2800" dirty="0">
                <a:cs typeface="Arial" panose="020B0604020202020204" pitchFamily="34" charset="0"/>
              </a:rPr>
              <a:t>Phase &amp; Amplitude control</a:t>
            </a:r>
          </a:p>
          <a:p>
            <a:r>
              <a:rPr kumimoji="1" lang="en-US" altLang="zh-CN" sz="2800" dirty="0">
                <a:cs typeface="Arial" panose="020B0604020202020204" pitchFamily="34" charset="0"/>
              </a:rPr>
              <a:t>Flexible Space Modulation</a:t>
            </a:r>
          </a:p>
        </p:txBody>
      </p:sp>
      <p:pic>
        <p:nvPicPr>
          <p:cNvPr id="17" name="图片 16">
            <a:extLst>
              <a:ext uri="{FF2B5EF4-FFF2-40B4-BE49-F238E27FC236}">
                <a16:creationId xmlns:a16="http://schemas.microsoft.com/office/drawing/2014/main" id="{7F6C0423-4175-4D3A-B69F-B0959B8FAAAE}"/>
              </a:ext>
            </a:extLst>
          </p:cNvPr>
          <p:cNvPicPr>
            <a:picLocks noChangeAspect="1"/>
          </p:cNvPicPr>
          <p:nvPr/>
        </p:nvPicPr>
        <p:blipFill>
          <a:blip r:embed="rId2"/>
          <a:stretch>
            <a:fillRect/>
          </a:stretch>
        </p:blipFill>
        <p:spPr>
          <a:xfrm>
            <a:off x="4504639" y="3091810"/>
            <a:ext cx="291457" cy="153743"/>
          </a:xfrm>
          <a:prstGeom prst="rect">
            <a:avLst/>
          </a:prstGeom>
        </p:spPr>
      </p:pic>
      <p:pic>
        <p:nvPicPr>
          <p:cNvPr id="18" name="图片 17">
            <a:extLst>
              <a:ext uri="{FF2B5EF4-FFF2-40B4-BE49-F238E27FC236}">
                <a16:creationId xmlns:a16="http://schemas.microsoft.com/office/drawing/2014/main" id="{D051F600-5C07-4591-B7A3-F5F6670DD370}"/>
              </a:ext>
            </a:extLst>
          </p:cNvPr>
          <p:cNvPicPr/>
          <p:nvPr/>
        </p:nvPicPr>
        <p:blipFill>
          <a:blip r:embed="rId3"/>
          <a:stretch>
            <a:fillRect/>
          </a:stretch>
        </p:blipFill>
        <p:spPr>
          <a:xfrm>
            <a:off x="465221" y="1377319"/>
            <a:ext cx="5007026" cy="3158926"/>
          </a:xfrm>
          <a:prstGeom prst="rect">
            <a:avLst/>
          </a:prstGeom>
        </p:spPr>
      </p:pic>
      <p:pic>
        <p:nvPicPr>
          <p:cNvPr id="20" name="图片 19">
            <a:extLst>
              <a:ext uri="{FF2B5EF4-FFF2-40B4-BE49-F238E27FC236}">
                <a16:creationId xmlns:a16="http://schemas.microsoft.com/office/drawing/2014/main" id="{E73D96EA-09A1-4DDF-B54B-E9A1C767B08B}"/>
              </a:ext>
            </a:extLst>
          </p:cNvPr>
          <p:cNvPicPr>
            <a:picLocks noChangeAspect="1"/>
          </p:cNvPicPr>
          <p:nvPr/>
        </p:nvPicPr>
        <p:blipFill>
          <a:blip r:embed="rId4"/>
          <a:stretch>
            <a:fillRect/>
          </a:stretch>
        </p:blipFill>
        <p:spPr>
          <a:xfrm>
            <a:off x="6132131" y="1273211"/>
            <a:ext cx="5594648" cy="3303844"/>
          </a:xfrm>
          <a:prstGeom prst="rect">
            <a:avLst/>
          </a:prstGeom>
        </p:spPr>
      </p:pic>
      <p:sp>
        <p:nvSpPr>
          <p:cNvPr id="21" name="内容占位符 2">
            <a:extLst>
              <a:ext uri="{FF2B5EF4-FFF2-40B4-BE49-F238E27FC236}">
                <a16:creationId xmlns:a16="http://schemas.microsoft.com/office/drawing/2014/main" id="{AE8EF072-F37C-44E7-86A3-6A3185B8D4DA}"/>
              </a:ext>
            </a:extLst>
          </p:cNvPr>
          <p:cNvSpPr txBox="1">
            <a:spLocks/>
          </p:cNvSpPr>
          <p:nvPr/>
        </p:nvSpPr>
        <p:spPr>
          <a:xfrm>
            <a:off x="6721990" y="4981944"/>
            <a:ext cx="4860410" cy="149695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F00"/>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1pPr>
            <a:lvl2pPr marL="742950" indent="-285750" algn="l" defTabSz="914400" rtl="0" eaLnBrk="1" latinLnBrk="0" hangingPunct="1">
              <a:spcBef>
                <a:spcPct val="20000"/>
              </a:spcBef>
              <a:buClr>
                <a:schemeClr val="accent3"/>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2pPr>
            <a:lvl3pPr marL="11430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a:cs typeface="Arial" panose="020B0604020202020204" pitchFamily="34" charset="0"/>
              </a:rPr>
              <a:t>Harmonic Suppression</a:t>
            </a:r>
          </a:p>
          <a:p>
            <a:r>
              <a:rPr kumimoji="1" lang="en-US" altLang="zh-CN" sz="2800" dirty="0">
                <a:cs typeface="Arial" panose="020B0604020202020204" pitchFamily="34" charset="0"/>
              </a:rPr>
              <a:t>Reduce loss</a:t>
            </a:r>
          </a:p>
        </p:txBody>
      </p:sp>
      <p:sp>
        <p:nvSpPr>
          <p:cNvPr id="23" name="文本框 22">
            <a:extLst>
              <a:ext uri="{FF2B5EF4-FFF2-40B4-BE49-F238E27FC236}">
                <a16:creationId xmlns:a16="http://schemas.microsoft.com/office/drawing/2014/main" id="{2109DB88-8D7A-410C-8866-B9C2B141381B}"/>
              </a:ext>
            </a:extLst>
          </p:cNvPr>
          <p:cNvSpPr txBox="1"/>
          <p:nvPr/>
        </p:nvSpPr>
        <p:spPr>
          <a:xfrm>
            <a:off x="322296" y="6541936"/>
            <a:ext cx="8475475" cy="830997"/>
          </a:xfrm>
          <a:prstGeom prst="rect">
            <a:avLst/>
          </a:prstGeom>
          <a:noFill/>
        </p:spPr>
        <p:txBody>
          <a:bodyPr wrap="square" rtlCol="0">
            <a:spAutoFit/>
          </a:bodyPr>
          <a:lstStyle/>
          <a:p>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[4] Dai JY, et al.</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54762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More Applications</a:t>
            </a:r>
            <a:endParaRPr lang="zh-CN" altLang="en-US" sz="4400" dirty="0"/>
          </a:p>
        </p:txBody>
      </p:sp>
      <p:sp>
        <p:nvSpPr>
          <p:cNvPr id="22" name="内容占位符 2">
            <a:extLst>
              <a:ext uri="{FF2B5EF4-FFF2-40B4-BE49-F238E27FC236}">
                <a16:creationId xmlns:a16="http://schemas.microsoft.com/office/drawing/2014/main" id="{0514C363-3CBE-4BA3-AFA1-322E3636D19B}"/>
              </a:ext>
            </a:extLst>
          </p:cNvPr>
          <p:cNvSpPr>
            <a:spLocks noGrp="1"/>
          </p:cNvSpPr>
          <p:nvPr>
            <p:ph idx="1"/>
          </p:nvPr>
        </p:nvSpPr>
        <p:spPr>
          <a:xfrm>
            <a:off x="125312" y="4933017"/>
            <a:ext cx="4188053" cy="1202489"/>
          </a:xfrm>
        </p:spPr>
        <p:txBody>
          <a:bodyPr>
            <a:normAutofit/>
          </a:bodyPr>
          <a:lstStyle/>
          <a:p>
            <a:r>
              <a:rPr lang="en-US" altLang="zh-CN" sz="2800" dirty="0">
                <a:latin typeface="Arial" panose="020B0604020202020204" pitchFamily="34" charset="0"/>
                <a:cs typeface="Arial" panose="020B0604020202020204" pitchFamily="34" charset="0"/>
              </a:rPr>
              <a:t>Machine Learning based Imaging System</a:t>
            </a:r>
            <a:endParaRPr lang="zh-CN" altLang="en-US" sz="2800" dirty="0">
              <a:latin typeface="Arial" panose="020B0604020202020204" pitchFamily="34" charset="0"/>
              <a:cs typeface="Arial" panose="020B0604020202020204" pitchFamily="34" charset="0"/>
            </a:endParaRPr>
          </a:p>
          <a:p>
            <a:endParaRPr kumimoji="1" lang="en-US" altLang="zh-CN" sz="2800" dirty="0">
              <a:cs typeface="Arial" panose="020B0604020202020204" pitchFamily="34" charset="0"/>
            </a:endParaRPr>
          </a:p>
        </p:txBody>
      </p:sp>
      <p:grpSp>
        <p:nvGrpSpPr>
          <p:cNvPr id="17" name="组合 16">
            <a:extLst>
              <a:ext uri="{FF2B5EF4-FFF2-40B4-BE49-F238E27FC236}">
                <a16:creationId xmlns:a16="http://schemas.microsoft.com/office/drawing/2014/main" id="{A6FEEFFC-58B6-43E5-9CAA-7BFA0707F9C0}"/>
              </a:ext>
            </a:extLst>
          </p:cNvPr>
          <p:cNvGrpSpPr/>
          <p:nvPr/>
        </p:nvGrpSpPr>
        <p:grpSpPr>
          <a:xfrm>
            <a:off x="240257" y="1293323"/>
            <a:ext cx="3544385" cy="3265423"/>
            <a:chOff x="1012385" y="2047935"/>
            <a:chExt cx="3464656" cy="3007925"/>
          </a:xfrm>
        </p:grpSpPr>
        <p:pic>
          <p:nvPicPr>
            <p:cNvPr id="18" name="图片 17">
              <a:extLst>
                <a:ext uri="{FF2B5EF4-FFF2-40B4-BE49-F238E27FC236}">
                  <a16:creationId xmlns:a16="http://schemas.microsoft.com/office/drawing/2014/main" id="{9DB5A6E9-8A97-4CEA-A862-9D2EFBFDD172}"/>
                </a:ext>
              </a:extLst>
            </p:cNvPr>
            <p:cNvPicPr>
              <a:picLocks noChangeAspect="1"/>
            </p:cNvPicPr>
            <p:nvPr/>
          </p:nvPicPr>
          <p:blipFill>
            <a:blip r:embed="rId2"/>
            <a:stretch>
              <a:fillRect/>
            </a:stretch>
          </p:blipFill>
          <p:spPr>
            <a:xfrm>
              <a:off x="1475626" y="2376598"/>
              <a:ext cx="2644250" cy="2644077"/>
            </a:xfrm>
            <a:prstGeom prst="rect">
              <a:avLst/>
            </a:prstGeom>
          </p:spPr>
        </p:pic>
        <p:sp>
          <p:nvSpPr>
            <p:cNvPr id="19" name="Rectangle 28">
              <a:extLst>
                <a:ext uri="{FF2B5EF4-FFF2-40B4-BE49-F238E27FC236}">
                  <a16:creationId xmlns:a16="http://schemas.microsoft.com/office/drawing/2014/main" id="{6F82710B-3E94-42FC-B71E-523FCDFC7359}"/>
                </a:ext>
              </a:extLst>
            </p:cNvPr>
            <p:cNvSpPr/>
            <p:nvPr/>
          </p:nvSpPr>
          <p:spPr>
            <a:xfrm>
              <a:off x="1012387" y="2047938"/>
              <a:ext cx="3464654" cy="30079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0" name="TextBox 7">
              <a:extLst>
                <a:ext uri="{FF2B5EF4-FFF2-40B4-BE49-F238E27FC236}">
                  <a16:creationId xmlns:a16="http://schemas.microsoft.com/office/drawing/2014/main" id="{B5AB35A0-6E31-4102-8B5A-C0704CFC683D}"/>
                </a:ext>
              </a:extLst>
            </p:cNvPr>
            <p:cNvSpPr txBox="1"/>
            <p:nvPr/>
          </p:nvSpPr>
          <p:spPr>
            <a:xfrm>
              <a:off x="1012385" y="2047935"/>
              <a:ext cx="3464653" cy="28671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err="1">
                  <a:latin typeface="Arial" panose="020B0604020202020204" pitchFamily="34" charset="0"/>
                  <a:cs typeface="Arial" panose="020B0604020202020204" pitchFamily="34" charset="0"/>
                </a:rPr>
                <a:t>Metasurface</a:t>
              </a:r>
              <a:r>
                <a:rPr lang="en-US" altLang="zh-CN" dirty="0">
                  <a:latin typeface="Arial" panose="020B0604020202020204" pitchFamily="34" charset="0"/>
                  <a:cs typeface="Arial" panose="020B0604020202020204" pitchFamily="34" charset="0"/>
                </a:rPr>
                <a:t> Imaging</a:t>
              </a:r>
              <a:endParaRPr lang="zh-CN" altLang="en-US" dirty="0">
                <a:latin typeface="Arial" panose="020B0604020202020204" pitchFamily="34" charset="0"/>
                <a:cs typeface="Arial" panose="020B0604020202020204" pitchFamily="34" charset="0"/>
              </a:endParaRPr>
            </a:p>
          </p:txBody>
        </p:sp>
      </p:grpSp>
      <p:grpSp>
        <p:nvGrpSpPr>
          <p:cNvPr id="21" name="组合 20">
            <a:extLst>
              <a:ext uri="{FF2B5EF4-FFF2-40B4-BE49-F238E27FC236}">
                <a16:creationId xmlns:a16="http://schemas.microsoft.com/office/drawing/2014/main" id="{81C5A595-6781-445C-8592-51F2D004E0E6}"/>
              </a:ext>
            </a:extLst>
          </p:cNvPr>
          <p:cNvGrpSpPr/>
          <p:nvPr/>
        </p:nvGrpSpPr>
        <p:grpSpPr>
          <a:xfrm>
            <a:off x="4188053" y="1277674"/>
            <a:ext cx="3838282" cy="3265424"/>
            <a:chOff x="4486413" y="1992124"/>
            <a:chExt cx="3838282" cy="3265424"/>
          </a:xfrm>
        </p:grpSpPr>
        <p:pic>
          <p:nvPicPr>
            <p:cNvPr id="23" name="图片 3">
              <a:extLst>
                <a:ext uri="{FF2B5EF4-FFF2-40B4-BE49-F238E27FC236}">
                  <a16:creationId xmlns:a16="http://schemas.microsoft.com/office/drawing/2014/main" id="{5AD08CD3-1B46-43B4-8920-200111470CFF}"/>
                </a:ext>
              </a:extLst>
            </p:cNvPr>
            <p:cNvPicPr/>
            <p:nvPr/>
          </p:nvPicPr>
          <p:blipFill>
            <a:blip r:embed="rId3"/>
            <a:stretch>
              <a:fillRect/>
            </a:stretch>
          </p:blipFill>
          <p:spPr>
            <a:xfrm>
              <a:off x="4611725" y="2370952"/>
              <a:ext cx="3400965" cy="2754168"/>
            </a:xfrm>
            <a:prstGeom prst="rect">
              <a:avLst/>
            </a:prstGeom>
          </p:spPr>
        </p:pic>
        <p:sp>
          <p:nvSpPr>
            <p:cNvPr id="37" name="Rectangle 28">
              <a:extLst>
                <a:ext uri="{FF2B5EF4-FFF2-40B4-BE49-F238E27FC236}">
                  <a16:creationId xmlns:a16="http://schemas.microsoft.com/office/drawing/2014/main" id="{888EE9DE-D0B4-461B-AC4C-C84C73087637}"/>
                </a:ext>
              </a:extLst>
            </p:cNvPr>
            <p:cNvSpPr/>
            <p:nvPr/>
          </p:nvSpPr>
          <p:spPr>
            <a:xfrm>
              <a:off x="4486415" y="1992126"/>
              <a:ext cx="3838280" cy="326542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38" name="TextBox 7">
              <a:extLst>
                <a:ext uri="{FF2B5EF4-FFF2-40B4-BE49-F238E27FC236}">
                  <a16:creationId xmlns:a16="http://schemas.microsoft.com/office/drawing/2014/main" id="{B6F7A754-3CC3-47AA-A7BE-84DBF40ACAF0}"/>
                </a:ext>
              </a:extLst>
            </p:cNvPr>
            <p:cNvSpPr txBox="1"/>
            <p:nvPr/>
          </p:nvSpPr>
          <p:spPr>
            <a:xfrm>
              <a:off x="4486413" y="1992124"/>
              <a:ext cx="3838279" cy="311262"/>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rial" panose="020B0604020202020204" pitchFamily="34" charset="0"/>
                  <a:cs typeface="Arial" panose="020B0604020202020204" pitchFamily="34" charset="0"/>
                </a:rPr>
                <a:t>Encrypted MIMO Communication</a:t>
              </a:r>
              <a:endParaRPr lang="zh-CN" altLang="en-US" dirty="0">
                <a:latin typeface="Arial" panose="020B0604020202020204" pitchFamily="34" charset="0"/>
                <a:cs typeface="Arial" panose="020B0604020202020204" pitchFamily="34" charset="0"/>
              </a:endParaRPr>
            </a:p>
          </p:txBody>
        </p:sp>
      </p:grpSp>
      <p:pic>
        <p:nvPicPr>
          <p:cNvPr id="39" name="图片 38">
            <a:extLst>
              <a:ext uri="{FF2B5EF4-FFF2-40B4-BE49-F238E27FC236}">
                <a16:creationId xmlns:a16="http://schemas.microsoft.com/office/drawing/2014/main" id="{8F6FA04C-B679-4511-A0E0-ADF4924155D6}"/>
              </a:ext>
            </a:extLst>
          </p:cNvPr>
          <p:cNvPicPr>
            <a:picLocks noChangeAspect="1"/>
          </p:cNvPicPr>
          <p:nvPr/>
        </p:nvPicPr>
        <p:blipFill>
          <a:blip r:embed="rId4"/>
          <a:stretch>
            <a:fillRect/>
          </a:stretch>
        </p:blipFill>
        <p:spPr>
          <a:xfrm>
            <a:off x="8530278" y="2025499"/>
            <a:ext cx="3364121" cy="2080229"/>
          </a:xfrm>
          <a:prstGeom prst="rect">
            <a:avLst/>
          </a:prstGeom>
        </p:spPr>
      </p:pic>
      <p:sp>
        <p:nvSpPr>
          <p:cNvPr id="40" name="Rectangle 28">
            <a:extLst>
              <a:ext uri="{FF2B5EF4-FFF2-40B4-BE49-F238E27FC236}">
                <a16:creationId xmlns:a16="http://schemas.microsoft.com/office/drawing/2014/main" id="{2A7FC44F-1926-4B05-85E1-A3E21EC3BD0A}"/>
              </a:ext>
            </a:extLst>
          </p:cNvPr>
          <p:cNvSpPr/>
          <p:nvPr/>
        </p:nvSpPr>
        <p:spPr>
          <a:xfrm>
            <a:off x="8399885" y="1277674"/>
            <a:ext cx="3544385" cy="328107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41" name="TextBox 7">
            <a:extLst>
              <a:ext uri="{FF2B5EF4-FFF2-40B4-BE49-F238E27FC236}">
                <a16:creationId xmlns:a16="http://schemas.microsoft.com/office/drawing/2014/main" id="{AF56306B-D48D-4E8D-A117-A3C4E25BE747}"/>
              </a:ext>
            </a:extLst>
          </p:cNvPr>
          <p:cNvSpPr txBox="1"/>
          <p:nvPr/>
        </p:nvSpPr>
        <p:spPr>
          <a:xfrm>
            <a:off x="8399882" y="1257786"/>
            <a:ext cx="3544385" cy="314695"/>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Multi-user</a:t>
            </a:r>
          </a:p>
        </p:txBody>
      </p:sp>
      <p:sp>
        <p:nvSpPr>
          <p:cNvPr id="45" name="内容占位符 2">
            <a:extLst>
              <a:ext uri="{FF2B5EF4-FFF2-40B4-BE49-F238E27FC236}">
                <a16:creationId xmlns:a16="http://schemas.microsoft.com/office/drawing/2014/main" id="{CAC2428F-6654-4834-8E25-7255C1107DF3}"/>
              </a:ext>
            </a:extLst>
          </p:cNvPr>
          <p:cNvSpPr txBox="1">
            <a:spLocks/>
          </p:cNvSpPr>
          <p:nvPr/>
        </p:nvSpPr>
        <p:spPr>
          <a:xfrm>
            <a:off x="4704214" y="4949363"/>
            <a:ext cx="3695668" cy="120248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F00"/>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1pPr>
            <a:lvl2pPr marL="742950" indent="-285750" algn="l" defTabSz="914400" rtl="0" eaLnBrk="1" latinLnBrk="0" hangingPunct="1">
              <a:spcBef>
                <a:spcPct val="20000"/>
              </a:spcBef>
              <a:buClr>
                <a:schemeClr val="accent3"/>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2pPr>
            <a:lvl3pPr marL="11430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a:latin typeface="Arial" panose="020B0604020202020204" pitchFamily="34" charset="0"/>
                <a:cs typeface="Arial" panose="020B0604020202020204" pitchFamily="34" charset="0"/>
              </a:rPr>
              <a:t>Utilization of Harmonics</a:t>
            </a:r>
            <a:endParaRPr lang="zh-CN" altLang="en-US" sz="2800" dirty="0">
              <a:latin typeface="Arial" panose="020B0604020202020204" pitchFamily="34" charset="0"/>
              <a:cs typeface="Arial" panose="020B0604020202020204" pitchFamily="34" charset="0"/>
            </a:endParaRPr>
          </a:p>
          <a:p>
            <a:endParaRPr kumimoji="1" lang="en-US" altLang="zh-CN" sz="2800" dirty="0">
              <a:cs typeface="Arial" panose="020B0604020202020204" pitchFamily="34" charset="0"/>
            </a:endParaRPr>
          </a:p>
        </p:txBody>
      </p:sp>
      <p:sp>
        <p:nvSpPr>
          <p:cNvPr id="46" name="内容占位符 2">
            <a:extLst>
              <a:ext uri="{FF2B5EF4-FFF2-40B4-BE49-F238E27FC236}">
                <a16:creationId xmlns:a16="http://schemas.microsoft.com/office/drawing/2014/main" id="{D9384A50-4730-48B2-934D-97983D67D272}"/>
              </a:ext>
            </a:extLst>
          </p:cNvPr>
          <p:cNvSpPr txBox="1">
            <a:spLocks/>
          </p:cNvSpPr>
          <p:nvPr/>
        </p:nvSpPr>
        <p:spPr>
          <a:xfrm>
            <a:off x="7984531" y="5104955"/>
            <a:ext cx="4375085" cy="89130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F00"/>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1pPr>
            <a:lvl2pPr marL="742950" indent="-285750" algn="l" defTabSz="914400" rtl="0" eaLnBrk="1" latinLnBrk="0" hangingPunct="1">
              <a:spcBef>
                <a:spcPct val="20000"/>
              </a:spcBef>
              <a:buClr>
                <a:schemeClr val="accent3"/>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2pPr>
            <a:lvl3pPr marL="11430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2800" dirty="0">
                <a:latin typeface="Arial" panose="020B0604020202020204" pitchFamily="34" charset="0"/>
                <a:cs typeface="Arial" panose="020B0604020202020204" pitchFamily="34" charset="0"/>
              </a:rPr>
              <a:t>Special Coding Pattern</a:t>
            </a:r>
            <a:endParaRPr lang="zh-CN" altLang="en-US" sz="2800" dirty="0">
              <a:latin typeface="Arial" panose="020B0604020202020204" pitchFamily="34" charset="0"/>
              <a:cs typeface="Arial" panose="020B0604020202020204" pitchFamily="34" charset="0"/>
            </a:endParaRPr>
          </a:p>
          <a:p>
            <a:endParaRPr kumimoji="1" lang="en-US" altLang="zh-CN" sz="2800" dirty="0">
              <a:cs typeface="Arial" panose="020B0604020202020204" pitchFamily="34" charset="0"/>
            </a:endParaRPr>
          </a:p>
        </p:txBody>
      </p:sp>
      <p:sp>
        <p:nvSpPr>
          <p:cNvPr id="47" name="文本框 46">
            <a:extLst>
              <a:ext uri="{FF2B5EF4-FFF2-40B4-BE49-F238E27FC236}">
                <a16:creationId xmlns:a16="http://schemas.microsoft.com/office/drawing/2014/main" id="{1F4F4D09-23F3-49AE-AB77-B1918FD0DE24}"/>
              </a:ext>
            </a:extLst>
          </p:cNvPr>
          <p:cNvSpPr txBox="1"/>
          <p:nvPr/>
        </p:nvSpPr>
        <p:spPr>
          <a:xfrm>
            <a:off x="322296" y="6541936"/>
            <a:ext cx="8475475" cy="830997"/>
          </a:xfrm>
          <a:prstGeom prst="rect">
            <a:avLst/>
          </a:prstGeom>
          <a:noFill/>
        </p:spPr>
        <p:txBody>
          <a:bodyPr wrap="square" rtlCol="0">
            <a:spAutoFit/>
          </a:bodyPr>
          <a:lstStyle/>
          <a:p>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[5] Li L, et al.      [6] Zhang, Lei, et al.      [7] Zhao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Hanting</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et al. </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825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lang="en-US" altLang="zh-CN" sz="4400" dirty="0"/>
              <a:t>Outline</a:t>
            </a:r>
            <a:endParaRPr lang="zh-CN" altLang="en-US" sz="4400" dirty="0"/>
          </a:p>
        </p:txBody>
      </p:sp>
      <p:sp>
        <p:nvSpPr>
          <p:cNvPr id="7" name="内容占位符 2">
            <a:extLst>
              <a:ext uri="{FF2B5EF4-FFF2-40B4-BE49-F238E27FC236}">
                <a16:creationId xmlns:a16="http://schemas.microsoft.com/office/drawing/2014/main" id="{FD0E4AEF-2ED4-8B44-9D3A-73F03DB06B5E}"/>
              </a:ext>
            </a:extLst>
          </p:cNvPr>
          <p:cNvSpPr>
            <a:spLocks noGrp="1"/>
          </p:cNvSpPr>
          <p:nvPr>
            <p:ph idx="1"/>
          </p:nvPr>
        </p:nvSpPr>
        <p:spPr>
          <a:xfrm>
            <a:off x="838200" y="1413129"/>
            <a:ext cx="10515600" cy="4351338"/>
          </a:xfrm>
        </p:spPr>
        <p:txBody>
          <a:bodyPr>
            <a:normAutofit/>
          </a:bodyPr>
          <a:lstStyle/>
          <a:p>
            <a:r>
              <a:rPr lang="en-US" altLang="zh-CN" sz="3200" dirty="0">
                <a:solidFill>
                  <a:schemeClr val="tx1">
                    <a:lumMod val="50000"/>
                    <a:lumOff val="50000"/>
                  </a:schemeClr>
                </a:solidFill>
                <a:cs typeface="Arial" panose="020B0604020202020204" pitchFamily="34" charset="0"/>
              </a:rPr>
              <a:t>Introduction</a:t>
            </a:r>
          </a:p>
          <a:p>
            <a:pPr lvl="1"/>
            <a:r>
              <a:rPr lang="en-US" altLang="zh-CN" sz="3200" dirty="0">
                <a:solidFill>
                  <a:schemeClr val="tx1">
                    <a:lumMod val="50000"/>
                    <a:lumOff val="50000"/>
                  </a:schemeClr>
                </a:solidFill>
                <a:cs typeface="Arial" panose="020B0604020202020204" pitchFamily="34" charset="0"/>
              </a:rPr>
              <a:t>Traditional Solutions</a:t>
            </a:r>
          </a:p>
          <a:p>
            <a:pPr lvl="1"/>
            <a:r>
              <a:rPr lang="en-US" altLang="zh-CN" sz="3200" dirty="0" err="1">
                <a:solidFill>
                  <a:schemeClr val="tx1">
                    <a:lumMod val="50000"/>
                    <a:lumOff val="50000"/>
                  </a:schemeClr>
                </a:solidFill>
                <a:cs typeface="Arial" panose="020B0604020202020204" pitchFamily="34" charset="0"/>
              </a:rPr>
              <a:t>Metasurface</a:t>
            </a:r>
            <a:endParaRPr lang="en-US" altLang="zh-CN" sz="3200" dirty="0">
              <a:solidFill>
                <a:schemeClr val="tx1">
                  <a:lumMod val="50000"/>
                  <a:lumOff val="50000"/>
                </a:schemeClr>
              </a:solidFill>
              <a:cs typeface="Arial" panose="020B0604020202020204" pitchFamily="34" charset="0"/>
            </a:endParaRPr>
          </a:p>
          <a:p>
            <a:r>
              <a:rPr lang="en-US" altLang="zh-CN" sz="3200" dirty="0">
                <a:cs typeface="Arial" panose="020B0604020202020204" pitchFamily="34" charset="0"/>
              </a:rPr>
              <a:t>Harmonic Suppression Theory</a:t>
            </a:r>
          </a:p>
          <a:p>
            <a:r>
              <a:rPr lang="en-US" altLang="zh-CN" sz="3200" dirty="0">
                <a:solidFill>
                  <a:schemeClr val="tx1">
                    <a:lumMod val="50000"/>
                    <a:lumOff val="50000"/>
                  </a:schemeClr>
                </a:solidFill>
                <a:cs typeface="Arial" panose="020B0604020202020204" pitchFamily="34" charset="0"/>
              </a:rPr>
              <a:t>Unit Cell Design</a:t>
            </a:r>
          </a:p>
          <a:p>
            <a:r>
              <a:rPr lang="en-US" altLang="zh-CN" sz="3200" dirty="0">
                <a:solidFill>
                  <a:schemeClr val="tx1">
                    <a:lumMod val="50000"/>
                    <a:lumOff val="50000"/>
                  </a:schemeClr>
                </a:solidFill>
                <a:cs typeface="Arial" panose="020B0604020202020204" pitchFamily="34" charset="0"/>
              </a:rPr>
              <a:t>Simulation Results</a:t>
            </a:r>
          </a:p>
          <a:p>
            <a:r>
              <a:rPr lang="en-US" altLang="zh-CN" sz="3200" dirty="0">
                <a:solidFill>
                  <a:schemeClr val="tx1">
                    <a:lumMod val="50000"/>
                    <a:lumOff val="50000"/>
                  </a:schemeClr>
                </a:solidFill>
                <a:cs typeface="Arial" panose="020B0604020202020204" pitchFamily="34" charset="0"/>
              </a:rPr>
              <a:t>Conclusion</a:t>
            </a:r>
          </a:p>
          <a:p>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182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Harmonic Suppression Theory</a:t>
            </a:r>
            <a:endParaRPr lang="zh-CN" altLang="en-US" sz="4400" dirty="0"/>
          </a:p>
        </p:txBody>
      </p:sp>
      <p:pic>
        <p:nvPicPr>
          <p:cNvPr id="15" name="图片 14">
            <a:extLst>
              <a:ext uri="{FF2B5EF4-FFF2-40B4-BE49-F238E27FC236}">
                <a16:creationId xmlns:a16="http://schemas.microsoft.com/office/drawing/2014/main" id="{E4D63E5A-9CCC-4CA9-B1D5-11721253ED09}"/>
              </a:ext>
            </a:extLst>
          </p:cNvPr>
          <p:cNvPicPr>
            <a:picLocks noChangeAspect="1"/>
          </p:cNvPicPr>
          <p:nvPr/>
        </p:nvPicPr>
        <p:blipFill>
          <a:blip r:embed="rId3"/>
          <a:stretch>
            <a:fillRect/>
          </a:stretch>
        </p:blipFill>
        <p:spPr>
          <a:xfrm>
            <a:off x="6923779" y="1813260"/>
            <a:ext cx="4846314" cy="4000133"/>
          </a:xfrm>
          <a:prstGeom prst="rect">
            <a:avLst/>
          </a:prstGeom>
        </p:spPr>
      </p:pic>
      <p:grpSp>
        <p:nvGrpSpPr>
          <p:cNvPr id="16" name="组合 15">
            <a:extLst>
              <a:ext uri="{FF2B5EF4-FFF2-40B4-BE49-F238E27FC236}">
                <a16:creationId xmlns:a16="http://schemas.microsoft.com/office/drawing/2014/main" id="{CFEDC3D7-6E70-471B-AADD-4AA0549498A3}"/>
              </a:ext>
            </a:extLst>
          </p:cNvPr>
          <p:cNvGrpSpPr/>
          <p:nvPr/>
        </p:nvGrpSpPr>
        <p:grpSpPr>
          <a:xfrm>
            <a:off x="7113709" y="1348912"/>
            <a:ext cx="4635499" cy="4427739"/>
            <a:chOff x="854820" y="1887857"/>
            <a:chExt cx="3861307" cy="3108174"/>
          </a:xfrm>
        </p:grpSpPr>
        <p:sp>
          <p:nvSpPr>
            <p:cNvPr id="17" name="Rectangle 28">
              <a:extLst>
                <a:ext uri="{FF2B5EF4-FFF2-40B4-BE49-F238E27FC236}">
                  <a16:creationId xmlns:a16="http://schemas.microsoft.com/office/drawing/2014/main" id="{6D3E1317-8C1A-4B1F-A3CE-4B72060B38C1}"/>
                </a:ext>
              </a:extLst>
            </p:cNvPr>
            <p:cNvSpPr/>
            <p:nvPr/>
          </p:nvSpPr>
          <p:spPr>
            <a:xfrm>
              <a:off x="854820" y="1887860"/>
              <a:ext cx="3861307" cy="3108171"/>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8" name="TextBox 7">
              <a:extLst>
                <a:ext uri="{FF2B5EF4-FFF2-40B4-BE49-F238E27FC236}">
                  <a16:creationId xmlns:a16="http://schemas.microsoft.com/office/drawing/2014/main" id="{8EB9E8D4-37A3-46C4-91AD-5D36AA174898}"/>
                </a:ext>
              </a:extLst>
            </p:cNvPr>
            <p:cNvSpPr txBox="1"/>
            <p:nvPr/>
          </p:nvSpPr>
          <p:spPr>
            <a:xfrm>
              <a:off x="866593" y="1887857"/>
              <a:ext cx="3849533" cy="41699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Arial" panose="020B0604020202020204" pitchFamily="34" charset="0"/>
                  <a:cs typeface="Arial" panose="020B0604020202020204" pitchFamily="34" charset="0"/>
                </a:rPr>
                <a:t>Phased Array</a:t>
              </a:r>
              <a:endParaRPr sz="2800" dirty="0">
                <a:latin typeface="Arial" panose="020B0604020202020204" pitchFamily="34" charset="0"/>
                <a:cs typeface="Arial" panose="020B0604020202020204" pitchFamily="34" charset="0"/>
              </a:endParaRPr>
            </a:p>
          </p:txBody>
        </p:sp>
        <p:pic>
          <p:nvPicPr>
            <p:cNvPr id="19" name="图片 18">
              <a:extLst>
                <a:ext uri="{FF2B5EF4-FFF2-40B4-BE49-F238E27FC236}">
                  <a16:creationId xmlns:a16="http://schemas.microsoft.com/office/drawing/2014/main" id="{466E2A70-6F5F-44CA-B71A-305F2A599D2A}"/>
                </a:ext>
              </a:extLst>
            </p:cNvPr>
            <p:cNvPicPr>
              <a:picLocks noChangeAspect="1"/>
            </p:cNvPicPr>
            <p:nvPr/>
          </p:nvPicPr>
          <p:blipFill>
            <a:blip r:embed="rId4"/>
            <a:stretch>
              <a:fillRect/>
            </a:stretch>
          </p:blipFill>
          <p:spPr>
            <a:xfrm>
              <a:off x="4060057" y="4219877"/>
              <a:ext cx="321908" cy="165373"/>
            </a:xfrm>
            <a:prstGeom prst="rect">
              <a:avLst/>
            </a:prstGeom>
          </p:spPr>
        </p:pic>
      </p:grpSp>
      <p:pic>
        <p:nvPicPr>
          <p:cNvPr id="35" name="图片 34">
            <a:extLst>
              <a:ext uri="{FF2B5EF4-FFF2-40B4-BE49-F238E27FC236}">
                <a16:creationId xmlns:a16="http://schemas.microsoft.com/office/drawing/2014/main" id="{D48352D4-42C7-41AD-9F71-15754B7EB2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2792" y="1813260"/>
            <a:ext cx="3763795" cy="498676"/>
          </a:xfrm>
          <a:prstGeom prst="rect">
            <a:avLst/>
          </a:prstGeom>
        </p:spPr>
      </p:pic>
      <p:pic>
        <p:nvPicPr>
          <p:cNvPr id="37" name="图片 36">
            <a:extLst>
              <a:ext uri="{FF2B5EF4-FFF2-40B4-BE49-F238E27FC236}">
                <a16:creationId xmlns:a16="http://schemas.microsoft.com/office/drawing/2014/main" id="{989F8E39-ED29-4357-9F8E-2463A6EC49A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6942" y="2769628"/>
            <a:ext cx="4805650" cy="973654"/>
          </a:xfrm>
          <a:prstGeom prst="rect">
            <a:avLst/>
          </a:prstGeom>
        </p:spPr>
      </p:pic>
      <p:pic>
        <p:nvPicPr>
          <p:cNvPr id="39" name="图片 38">
            <a:extLst>
              <a:ext uri="{FF2B5EF4-FFF2-40B4-BE49-F238E27FC236}">
                <a16:creationId xmlns:a16="http://schemas.microsoft.com/office/drawing/2014/main" id="{3C41B0FE-4DD0-4C6A-BC9F-332A6BB105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4832" y="3921687"/>
            <a:ext cx="5093982" cy="583110"/>
          </a:xfrm>
          <a:prstGeom prst="rect">
            <a:avLst/>
          </a:prstGeom>
        </p:spPr>
      </p:pic>
      <p:pic>
        <p:nvPicPr>
          <p:cNvPr id="47" name="图片 46">
            <a:extLst>
              <a:ext uri="{FF2B5EF4-FFF2-40B4-BE49-F238E27FC236}">
                <a16:creationId xmlns:a16="http://schemas.microsoft.com/office/drawing/2014/main" id="{8E05CE6D-7860-46F4-B2E3-B89F09099E7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67741" y="5040450"/>
            <a:ext cx="6431315" cy="643460"/>
          </a:xfrm>
          <a:prstGeom prst="rect">
            <a:avLst/>
          </a:prstGeom>
        </p:spPr>
      </p:pic>
    </p:spTree>
    <p:extLst>
      <p:ext uri="{BB962C8B-B14F-4D97-AF65-F5344CB8AC3E}">
        <p14:creationId xmlns:p14="http://schemas.microsoft.com/office/powerpoint/2010/main" val="343740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Harmonic Suppression Theory</a:t>
            </a:r>
            <a:endParaRPr lang="zh-CN" altLang="en-US" sz="4400" dirty="0"/>
          </a:p>
        </p:txBody>
      </p:sp>
      <p:pic>
        <p:nvPicPr>
          <p:cNvPr id="15" name="图片 14">
            <a:extLst>
              <a:ext uri="{FF2B5EF4-FFF2-40B4-BE49-F238E27FC236}">
                <a16:creationId xmlns:a16="http://schemas.microsoft.com/office/drawing/2014/main" id="{E4D63E5A-9CCC-4CA9-B1D5-11721253ED09}"/>
              </a:ext>
            </a:extLst>
          </p:cNvPr>
          <p:cNvPicPr>
            <a:picLocks noChangeAspect="1"/>
          </p:cNvPicPr>
          <p:nvPr/>
        </p:nvPicPr>
        <p:blipFill>
          <a:blip r:embed="rId3"/>
          <a:stretch>
            <a:fillRect/>
          </a:stretch>
        </p:blipFill>
        <p:spPr>
          <a:xfrm>
            <a:off x="6923779" y="1813260"/>
            <a:ext cx="4846314" cy="4000133"/>
          </a:xfrm>
          <a:prstGeom prst="rect">
            <a:avLst/>
          </a:prstGeom>
        </p:spPr>
      </p:pic>
      <p:grpSp>
        <p:nvGrpSpPr>
          <p:cNvPr id="16" name="组合 15">
            <a:extLst>
              <a:ext uri="{FF2B5EF4-FFF2-40B4-BE49-F238E27FC236}">
                <a16:creationId xmlns:a16="http://schemas.microsoft.com/office/drawing/2014/main" id="{CFEDC3D7-6E70-471B-AADD-4AA0549498A3}"/>
              </a:ext>
            </a:extLst>
          </p:cNvPr>
          <p:cNvGrpSpPr/>
          <p:nvPr/>
        </p:nvGrpSpPr>
        <p:grpSpPr>
          <a:xfrm>
            <a:off x="7113709" y="1348912"/>
            <a:ext cx="4635499" cy="4427739"/>
            <a:chOff x="854820" y="1887857"/>
            <a:chExt cx="3861307" cy="3108174"/>
          </a:xfrm>
        </p:grpSpPr>
        <p:sp>
          <p:nvSpPr>
            <p:cNvPr id="17" name="Rectangle 28">
              <a:extLst>
                <a:ext uri="{FF2B5EF4-FFF2-40B4-BE49-F238E27FC236}">
                  <a16:creationId xmlns:a16="http://schemas.microsoft.com/office/drawing/2014/main" id="{6D3E1317-8C1A-4B1F-A3CE-4B72060B38C1}"/>
                </a:ext>
              </a:extLst>
            </p:cNvPr>
            <p:cNvSpPr/>
            <p:nvPr/>
          </p:nvSpPr>
          <p:spPr>
            <a:xfrm>
              <a:off x="854820" y="1887860"/>
              <a:ext cx="3861307" cy="3108171"/>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8" name="TextBox 7">
              <a:extLst>
                <a:ext uri="{FF2B5EF4-FFF2-40B4-BE49-F238E27FC236}">
                  <a16:creationId xmlns:a16="http://schemas.microsoft.com/office/drawing/2014/main" id="{8EB9E8D4-37A3-46C4-91AD-5D36AA174898}"/>
                </a:ext>
              </a:extLst>
            </p:cNvPr>
            <p:cNvSpPr txBox="1"/>
            <p:nvPr/>
          </p:nvSpPr>
          <p:spPr>
            <a:xfrm>
              <a:off x="866593" y="1887857"/>
              <a:ext cx="3849533" cy="41699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Arial" panose="020B0604020202020204" pitchFamily="34" charset="0"/>
                  <a:cs typeface="Arial" panose="020B0604020202020204" pitchFamily="34" charset="0"/>
                </a:rPr>
                <a:t>Phased Array</a:t>
              </a:r>
              <a:endParaRPr sz="2800" dirty="0">
                <a:latin typeface="Arial" panose="020B0604020202020204" pitchFamily="34" charset="0"/>
                <a:cs typeface="Arial" panose="020B0604020202020204" pitchFamily="34" charset="0"/>
              </a:endParaRPr>
            </a:p>
          </p:txBody>
        </p:sp>
        <p:pic>
          <p:nvPicPr>
            <p:cNvPr id="19" name="图片 18">
              <a:extLst>
                <a:ext uri="{FF2B5EF4-FFF2-40B4-BE49-F238E27FC236}">
                  <a16:creationId xmlns:a16="http://schemas.microsoft.com/office/drawing/2014/main" id="{466E2A70-6F5F-44CA-B71A-305F2A599D2A}"/>
                </a:ext>
              </a:extLst>
            </p:cNvPr>
            <p:cNvPicPr>
              <a:picLocks noChangeAspect="1"/>
            </p:cNvPicPr>
            <p:nvPr/>
          </p:nvPicPr>
          <p:blipFill>
            <a:blip r:embed="rId4"/>
            <a:stretch>
              <a:fillRect/>
            </a:stretch>
          </p:blipFill>
          <p:spPr>
            <a:xfrm>
              <a:off x="4060057" y="4219877"/>
              <a:ext cx="321908" cy="165373"/>
            </a:xfrm>
            <a:prstGeom prst="rect">
              <a:avLst/>
            </a:prstGeom>
          </p:spPr>
        </p:pic>
      </p:grpSp>
      <p:pic>
        <p:nvPicPr>
          <p:cNvPr id="43" name="图片 42">
            <a:extLst>
              <a:ext uri="{FF2B5EF4-FFF2-40B4-BE49-F238E27FC236}">
                <a16:creationId xmlns:a16="http://schemas.microsoft.com/office/drawing/2014/main" id="{E1FA293A-DBA4-43BF-AB5C-E281652999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6430" y="1505116"/>
            <a:ext cx="5315222" cy="875656"/>
          </a:xfrm>
          <a:prstGeom prst="rect">
            <a:avLst/>
          </a:prstGeom>
        </p:spPr>
      </p:pic>
      <p:pic>
        <p:nvPicPr>
          <p:cNvPr id="45" name="图片 44">
            <a:extLst>
              <a:ext uri="{FF2B5EF4-FFF2-40B4-BE49-F238E27FC236}">
                <a16:creationId xmlns:a16="http://schemas.microsoft.com/office/drawing/2014/main" id="{C92B738F-3588-42D3-A4B1-6FA14A61E1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6430" y="2453905"/>
            <a:ext cx="6596837" cy="744181"/>
          </a:xfrm>
          <a:prstGeom prst="rect">
            <a:avLst/>
          </a:prstGeom>
        </p:spPr>
      </p:pic>
      <p:pic>
        <p:nvPicPr>
          <p:cNvPr id="4" name="图片 3">
            <a:extLst>
              <a:ext uri="{FF2B5EF4-FFF2-40B4-BE49-F238E27FC236}">
                <a16:creationId xmlns:a16="http://schemas.microsoft.com/office/drawing/2014/main" id="{2E0D341B-96E6-4EE5-AC14-2FA58384B83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4905" y="3290758"/>
            <a:ext cx="2642135" cy="872048"/>
          </a:xfrm>
          <a:prstGeom prst="rect">
            <a:avLst/>
          </a:prstGeom>
        </p:spPr>
      </p:pic>
      <p:pic>
        <p:nvPicPr>
          <p:cNvPr id="6" name="图片 5">
            <a:extLst>
              <a:ext uri="{FF2B5EF4-FFF2-40B4-BE49-F238E27FC236}">
                <a16:creationId xmlns:a16="http://schemas.microsoft.com/office/drawing/2014/main" id="{4CFE7383-1686-4E59-92B8-156A16C5C1D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4905" y="4347645"/>
            <a:ext cx="2642135" cy="872048"/>
          </a:xfrm>
          <a:prstGeom prst="rect">
            <a:avLst/>
          </a:prstGeom>
        </p:spPr>
      </p:pic>
      <p:pic>
        <p:nvPicPr>
          <p:cNvPr id="8" name="图片 7">
            <a:extLst>
              <a:ext uri="{FF2B5EF4-FFF2-40B4-BE49-F238E27FC236}">
                <a16:creationId xmlns:a16="http://schemas.microsoft.com/office/drawing/2014/main" id="{9A0EF499-2DDD-4D6B-AC61-B6EDE7184C6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4905" y="5404532"/>
            <a:ext cx="2642135" cy="872048"/>
          </a:xfrm>
          <a:prstGeom prst="rect">
            <a:avLst/>
          </a:prstGeom>
        </p:spPr>
      </p:pic>
      <p:pic>
        <p:nvPicPr>
          <p:cNvPr id="10" name="图片 9">
            <a:extLst>
              <a:ext uri="{FF2B5EF4-FFF2-40B4-BE49-F238E27FC236}">
                <a16:creationId xmlns:a16="http://schemas.microsoft.com/office/drawing/2014/main" id="{D275F138-9F9F-4155-B864-7FEAE27FF9E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19493" y="4380320"/>
            <a:ext cx="1202159" cy="826942"/>
          </a:xfrm>
          <a:prstGeom prst="rect">
            <a:avLst/>
          </a:prstGeom>
        </p:spPr>
      </p:pic>
    </p:spTree>
    <p:extLst>
      <p:ext uri="{BB962C8B-B14F-4D97-AF65-F5344CB8AC3E}">
        <p14:creationId xmlns:p14="http://schemas.microsoft.com/office/powerpoint/2010/main" val="778705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EA628E24-2C9F-4344-BE9F-67AE7E7D5E0E}"/>
              </a:ext>
            </a:extLst>
          </p:cNvPr>
          <p:cNvPicPr>
            <a:picLocks noChangeAspect="1"/>
          </p:cNvPicPr>
          <p:nvPr/>
        </p:nvPicPr>
        <p:blipFill>
          <a:blip r:embed="rId3"/>
          <a:stretch>
            <a:fillRect/>
          </a:stretch>
        </p:blipFill>
        <p:spPr>
          <a:xfrm>
            <a:off x="6740123" y="2106030"/>
            <a:ext cx="4500963" cy="3583815"/>
          </a:xfrm>
          <a:prstGeom prst="rect">
            <a:avLst/>
          </a:prstGeom>
        </p:spPr>
      </p:pic>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Harmonic Suppression Theory</a:t>
            </a:r>
            <a:endParaRPr lang="zh-CN" altLang="en-US" sz="4400" dirty="0"/>
          </a:p>
        </p:txBody>
      </p:sp>
      <p:pic>
        <p:nvPicPr>
          <p:cNvPr id="12" name="图片 11">
            <a:extLst>
              <a:ext uri="{FF2B5EF4-FFF2-40B4-BE49-F238E27FC236}">
                <a16:creationId xmlns:a16="http://schemas.microsoft.com/office/drawing/2014/main" id="{8A552360-B4E3-49FC-972C-594FBA077700}"/>
              </a:ext>
            </a:extLst>
          </p:cNvPr>
          <p:cNvPicPr>
            <a:picLocks noChangeAspect="1"/>
          </p:cNvPicPr>
          <p:nvPr/>
        </p:nvPicPr>
        <p:blipFill>
          <a:blip r:embed="rId4"/>
          <a:stretch>
            <a:fillRect/>
          </a:stretch>
        </p:blipFill>
        <p:spPr>
          <a:xfrm>
            <a:off x="506465" y="1179111"/>
            <a:ext cx="4528276" cy="3403605"/>
          </a:xfrm>
          <a:prstGeom prst="rect">
            <a:avLst/>
          </a:prstGeom>
        </p:spPr>
      </p:pic>
      <p:grpSp>
        <p:nvGrpSpPr>
          <p:cNvPr id="13" name="组合 12">
            <a:extLst>
              <a:ext uri="{FF2B5EF4-FFF2-40B4-BE49-F238E27FC236}">
                <a16:creationId xmlns:a16="http://schemas.microsoft.com/office/drawing/2014/main" id="{1A265687-A4F1-47FC-8F83-C6F17A1B5385}"/>
              </a:ext>
            </a:extLst>
          </p:cNvPr>
          <p:cNvGrpSpPr/>
          <p:nvPr/>
        </p:nvGrpSpPr>
        <p:grpSpPr>
          <a:xfrm>
            <a:off x="6605588" y="1334679"/>
            <a:ext cx="4635501" cy="4427739"/>
            <a:chOff x="854818" y="1887857"/>
            <a:chExt cx="3861309" cy="3108174"/>
          </a:xfrm>
        </p:grpSpPr>
        <p:sp>
          <p:nvSpPr>
            <p:cNvPr id="14" name="Rectangle 28">
              <a:extLst>
                <a:ext uri="{FF2B5EF4-FFF2-40B4-BE49-F238E27FC236}">
                  <a16:creationId xmlns:a16="http://schemas.microsoft.com/office/drawing/2014/main" id="{22EA5BDE-984B-4F02-9B0E-3E3333745B0B}"/>
                </a:ext>
              </a:extLst>
            </p:cNvPr>
            <p:cNvSpPr/>
            <p:nvPr/>
          </p:nvSpPr>
          <p:spPr>
            <a:xfrm>
              <a:off x="854820" y="1887860"/>
              <a:ext cx="3861307" cy="3108171"/>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0" name="TextBox 7">
              <a:extLst>
                <a:ext uri="{FF2B5EF4-FFF2-40B4-BE49-F238E27FC236}">
                  <a16:creationId xmlns:a16="http://schemas.microsoft.com/office/drawing/2014/main" id="{C37440F4-E8E3-4B0B-B65C-806C2D7FE34D}"/>
                </a:ext>
              </a:extLst>
            </p:cNvPr>
            <p:cNvSpPr txBox="1"/>
            <p:nvPr/>
          </p:nvSpPr>
          <p:spPr>
            <a:xfrm>
              <a:off x="854818" y="1887857"/>
              <a:ext cx="3861307" cy="41699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Arial" panose="020B0604020202020204" pitchFamily="34" charset="0"/>
                  <a:cs typeface="Arial" panose="020B0604020202020204" pitchFamily="34" charset="0"/>
                </a:rPr>
                <a:t>STPM</a:t>
              </a:r>
              <a:endParaRPr sz="2800" dirty="0">
                <a:latin typeface="Arial" panose="020B0604020202020204" pitchFamily="34" charset="0"/>
                <a:cs typeface="Arial" panose="020B0604020202020204" pitchFamily="34" charset="0"/>
              </a:endParaRPr>
            </a:p>
          </p:txBody>
        </p:sp>
        <p:pic>
          <p:nvPicPr>
            <p:cNvPr id="21" name="图片 20">
              <a:extLst>
                <a:ext uri="{FF2B5EF4-FFF2-40B4-BE49-F238E27FC236}">
                  <a16:creationId xmlns:a16="http://schemas.microsoft.com/office/drawing/2014/main" id="{6C491C0A-3E31-437E-A7A3-FFB69DB2D646}"/>
                </a:ext>
              </a:extLst>
            </p:cNvPr>
            <p:cNvPicPr>
              <a:picLocks noChangeAspect="1"/>
            </p:cNvPicPr>
            <p:nvPr/>
          </p:nvPicPr>
          <p:blipFill>
            <a:blip r:embed="rId5"/>
            <a:stretch>
              <a:fillRect/>
            </a:stretch>
          </p:blipFill>
          <p:spPr>
            <a:xfrm>
              <a:off x="4060057" y="4219877"/>
              <a:ext cx="321908" cy="165373"/>
            </a:xfrm>
            <a:prstGeom prst="rect">
              <a:avLst/>
            </a:prstGeom>
          </p:spPr>
        </p:pic>
      </p:grpSp>
      <p:pic>
        <p:nvPicPr>
          <p:cNvPr id="8" name="图片 7">
            <a:extLst>
              <a:ext uri="{FF2B5EF4-FFF2-40B4-BE49-F238E27FC236}">
                <a16:creationId xmlns:a16="http://schemas.microsoft.com/office/drawing/2014/main" id="{5EC315D4-CB59-4A89-830F-2294A30474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0911" y="5678889"/>
            <a:ext cx="2937508" cy="444323"/>
          </a:xfrm>
          <a:prstGeom prst="rect">
            <a:avLst/>
          </a:prstGeom>
        </p:spPr>
      </p:pic>
      <p:pic>
        <p:nvPicPr>
          <p:cNvPr id="10" name="图片 9">
            <a:extLst>
              <a:ext uri="{FF2B5EF4-FFF2-40B4-BE49-F238E27FC236}">
                <a16:creationId xmlns:a16="http://schemas.microsoft.com/office/drawing/2014/main" id="{F6CB8E34-E482-41A0-BFE0-BE9DEED73C4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0911" y="3690606"/>
            <a:ext cx="5120700" cy="2880394"/>
          </a:xfrm>
          <a:prstGeom prst="rect">
            <a:avLst/>
          </a:prstGeom>
        </p:spPr>
      </p:pic>
    </p:spTree>
    <p:extLst>
      <p:ext uri="{BB962C8B-B14F-4D97-AF65-F5344CB8AC3E}">
        <p14:creationId xmlns:p14="http://schemas.microsoft.com/office/powerpoint/2010/main" val="285255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lang="en-US" altLang="zh-CN" sz="4400" dirty="0"/>
              <a:t>Outline</a:t>
            </a:r>
            <a:endParaRPr lang="zh-CN" altLang="en-US" sz="4400" dirty="0"/>
          </a:p>
        </p:txBody>
      </p:sp>
      <p:sp>
        <p:nvSpPr>
          <p:cNvPr id="7" name="内容占位符 2">
            <a:extLst>
              <a:ext uri="{FF2B5EF4-FFF2-40B4-BE49-F238E27FC236}">
                <a16:creationId xmlns:a16="http://schemas.microsoft.com/office/drawing/2014/main" id="{FD0E4AEF-2ED4-8B44-9D3A-73F03DB06B5E}"/>
              </a:ext>
            </a:extLst>
          </p:cNvPr>
          <p:cNvSpPr>
            <a:spLocks noGrp="1"/>
          </p:cNvSpPr>
          <p:nvPr>
            <p:ph idx="1"/>
          </p:nvPr>
        </p:nvSpPr>
        <p:spPr>
          <a:xfrm>
            <a:off x="838200" y="1413129"/>
            <a:ext cx="10515600" cy="4351338"/>
          </a:xfrm>
        </p:spPr>
        <p:txBody>
          <a:bodyPr>
            <a:normAutofit/>
          </a:bodyPr>
          <a:lstStyle/>
          <a:p>
            <a:r>
              <a:rPr lang="en-US" altLang="zh-CN" sz="3200" dirty="0">
                <a:solidFill>
                  <a:schemeClr val="tx1">
                    <a:lumMod val="50000"/>
                    <a:lumOff val="50000"/>
                  </a:schemeClr>
                </a:solidFill>
                <a:cs typeface="Arial" panose="020B0604020202020204" pitchFamily="34" charset="0"/>
              </a:rPr>
              <a:t>Introduction</a:t>
            </a:r>
          </a:p>
          <a:p>
            <a:pPr lvl="1"/>
            <a:r>
              <a:rPr lang="en-US" altLang="zh-CN" sz="3200" dirty="0">
                <a:solidFill>
                  <a:schemeClr val="tx1">
                    <a:lumMod val="50000"/>
                    <a:lumOff val="50000"/>
                  </a:schemeClr>
                </a:solidFill>
                <a:cs typeface="Arial" panose="020B0604020202020204" pitchFamily="34" charset="0"/>
              </a:rPr>
              <a:t>Traditional Solutions</a:t>
            </a:r>
          </a:p>
          <a:p>
            <a:pPr lvl="1"/>
            <a:r>
              <a:rPr lang="en-US" altLang="zh-CN" sz="3200" dirty="0" err="1">
                <a:solidFill>
                  <a:schemeClr val="tx1">
                    <a:lumMod val="50000"/>
                    <a:lumOff val="50000"/>
                  </a:schemeClr>
                </a:solidFill>
                <a:cs typeface="Arial" panose="020B0604020202020204" pitchFamily="34" charset="0"/>
              </a:rPr>
              <a:t>Metasurface</a:t>
            </a:r>
            <a:endParaRPr lang="en-US" altLang="zh-CN" sz="3200" dirty="0">
              <a:solidFill>
                <a:schemeClr val="tx1">
                  <a:lumMod val="50000"/>
                  <a:lumOff val="50000"/>
                </a:schemeClr>
              </a:solidFill>
              <a:cs typeface="Arial" panose="020B0604020202020204" pitchFamily="34" charset="0"/>
            </a:endParaRPr>
          </a:p>
          <a:p>
            <a:r>
              <a:rPr lang="en-US" altLang="zh-CN" sz="3200" dirty="0">
                <a:solidFill>
                  <a:schemeClr val="tx1">
                    <a:lumMod val="50000"/>
                    <a:lumOff val="50000"/>
                  </a:schemeClr>
                </a:solidFill>
                <a:cs typeface="Arial" panose="020B0604020202020204" pitchFamily="34" charset="0"/>
              </a:rPr>
              <a:t>Harmonic Suppression Theory</a:t>
            </a:r>
          </a:p>
          <a:p>
            <a:r>
              <a:rPr lang="en-US" altLang="zh-CN" sz="3200" dirty="0">
                <a:cs typeface="Arial" panose="020B0604020202020204" pitchFamily="34" charset="0"/>
              </a:rPr>
              <a:t>Unit Cell Design</a:t>
            </a:r>
          </a:p>
          <a:p>
            <a:r>
              <a:rPr lang="en-US" altLang="zh-CN" sz="3200" dirty="0">
                <a:solidFill>
                  <a:schemeClr val="tx1">
                    <a:lumMod val="50000"/>
                    <a:lumOff val="50000"/>
                  </a:schemeClr>
                </a:solidFill>
                <a:cs typeface="Arial" panose="020B0604020202020204" pitchFamily="34" charset="0"/>
              </a:rPr>
              <a:t>Simulation Results</a:t>
            </a:r>
          </a:p>
          <a:p>
            <a:r>
              <a:rPr lang="en-US" altLang="zh-CN" sz="3200" dirty="0">
                <a:solidFill>
                  <a:schemeClr val="tx1">
                    <a:lumMod val="50000"/>
                    <a:lumOff val="50000"/>
                  </a:schemeClr>
                </a:solidFill>
                <a:cs typeface="Arial" panose="020B0604020202020204" pitchFamily="34" charset="0"/>
              </a:rPr>
              <a:t>Conclusion</a:t>
            </a:r>
          </a:p>
          <a:p>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2576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Unit Cell Design</a:t>
            </a:r>
            <a:endParaRPr lang="zh-CN" altLang="en-US" sz="4400" dirty="0"/>
          </a:p>
        </p:txBody>
      </p:sp>
      <p:pic>
        <p:nvPicPr>
          <p:cNvPr id="6" name="图片 5">
            <a:extLst>
              <a:ext uri="{FF2B5EF4-FFF2-40B4-BE49-F238E27FC236}">
                <a16:creationId xmlns:a16="http://schemas.microsoft.com/office/drawing/2014/main" id="{4B09EB99-5ACE-47AA-8DB4-C75E89476B03}"/>
              </a:ext>
            </a:extLst>
          </p:cNvPr>
          <p:cNvPicPr>
            <a:picLocks noChangeAspect="1"/>
          </p:cNvPicPr>
          <p:nvPr/>
        </p:nvPicPr>
        <p:blipFill>
          <a:blip r:embed="rId3"/>
          <a:stretch>
            <a:fillRect/>
          </a:stretch>
        </p:blipFill>
        <p:spPr>
          <a:xfrm>
            <a:off x="0" y="1373077"/>
            <a:ext cx="5410200" cy="4307778"/>
          </a:xfrm>
          <a:prstGeom prst="rect">
            <a:avLst/>
          </a:prstGeom>
        </p:spPr>
      </p:pic>
      <p:sp>
        <p:nvSpPr>
          <p:cNvPr id="8" name="内容占位符 2">
            <a:extLst>
              <a:ext uri="{FF2B5EF4-FFF2-40B4-BE49-F238E27FC236}">
                <a16:creationId xmlns:a16="http://schemas.microsoft.com/office/drawing/2014/main" id="{C4188E8E-7A6B-4419-923B-D413F01F1858}"/>
              </a:ext>
            </a:extLst>
          </p:cNvPr>
          <p:cNvSpPr>
            <a:spLocks noGrp="1"/>
          </p:cNvSpPr>
          <p:nvPr>
            <p:ph idx="1"/>
          </p:nvPr>
        </p:nvSpPr>
        <p:spPr>
          <a:xfrm>
            <a:off x="5654842" y="2392021"/>
            <a:ext cx="6079958" cy="2269889"/>
          </a:xfrm>
        </p:spPr>
        <p:txBody>
          <a:bodyPr>
            <a:normAutofit/>
          </a:bodyPr>
          <a:lstStyle/>
          <a:p>
            <a:r>
              <a:rPr kumimoji="1" lang="en-US" altLang="zh-CN" sz="2800" dirty="0">
                <a:cs typeface="Arial" panose="020B0604020202020204" pitchFamily="34" charset="0"/>
              </a:rPr>
              <a:t>Four 1-bit elements with 5 states</a:t>
            </a:r>
          </a:p>
          <a:p>
            <a:pPr lvl="1"/>
            <a:r>
              <a:rPr kumimoji="1" lang="en-US" altLang="zh-CN" sz="2800" dirty="0">
                <a:cs typeface="Arial" panose="020B0604020202020204" pitchFamily="34" charset="0"/>
              </a:rPr>
              <a:t>Off state: Low transmittance</a:t>
            </a:r>
          </a:p>
          <a:p>
            <a:pPr lvl="1"/>
            <a:r>
              <a:rPr kumimoji="1" lang="en-US" altLang="zh-CN" sz="2800" dirty="0">
                <a:cs typeface="Arial" panose="020B0604020202020204" pitchFamily="34" charset="0"/>
              </a:rPr>
              <a:t>On states: Phase modulations</a:t>
            </a:r>
          </a:p>
          <a:p>
            <a:r>
              <a:rPr kumimoji="1" lang="en-US" altLang="zh-CN" sz="2800" dirty="0">
                <a:cs typeface="Arial" panose="020B0604020202020204" pitchFamily="34" charset="0"/>
              </a:rPr>
              <a:t>8 pin diodes controlled by FPGA</a:t>
            </a:r>
          </a:p>
        </p:txBody>
      </p:sp>
    </p:spTree>
    <p:extLst>
      <p:ext uri="{BB962C8B-B14F-4D97-AF65-F5344CB8AC3E}">
        <p14:creationId xmlns:p14="http://schemas.microsoft.com/office/powerpoint/2010/main" val="1332305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Unit Cell Design</a:t>
            </a:r>
            <a:endParaRPr lang="zh-CN" altLang="en-US" sz="4400" dirty="0"/>
          </a:p>
        </p:txBody>
      </p:sp>
      <mc:AlternateContent xmlns:mc="http://schemas.openxmlformats.org/markup-compatibility/2006" xmlns:a14="http://schemas.microsoft.com/office/drawing/2010/main">
        <mc:Choice Requires="a14">
          <p:sp>
            <p:nvSpPr>
              <p:cNvPr id="8" name="内容占位符 2">
                <a:extLst>
                  <a:ext uri="{FF2B5EF4-FFF2-40B4-BE49-F238E27FC236}">
                    <a16:creationId xmlns:a16="http://schemas.microsoft.com/office/drawing/2014/main" id="{C4188E8E-7A6B-4419-923B-D413F01F1858}"/>
                  </a:ext>
                </a:extLst>
              </p:cNvPr>
              <p:cNvSpPr>
                <a:spLocks noGrp="1"/>
              </p:cNvSpPr>
              <p:nvPr>
                <p:ph idx="1"/>
              </p:nvPr>
            </p:nvSpPr>
            <p:spPr>
              <a:xfrm>
                <a:off x="1266743" y="4849653"/>
                <a:ext cx="10925257" cy="2269889"/>
              </a:xfrm>
            </p:spPr>
            <p:txBody>
              <a:bodyPr>
                <a:normAutofit/>
              </a:bodyPr>
              <a:lstStyle/>
              <a:p>
                <a14:m>
                  <m:oMath xmlns:m="http://schemas.openxmlformats.org/officeDocument/2006/math">
                    <m:sSub>
                      <m:sSubPr>
                        <m:ctrlPr>
                          <a:rPr kumimoji="1" lang="en-US" altLang="zh-CN" sz="2800" b="0" i="1" smtClean="0">
                            <a:latin typeface="Cambria Math" panose="02040503050406030204" pitchFamily="18" charset="0"/>
                            <a:cs typeface="Arial" panose="020B0604020202020204" pitchFamily="34" charset="0"/>
                          </a:rPr>
                        </m:ctrlPr>
                      </m:sSubPr>
                      <m:e>
                        <m:r>
                          <a:rPr kumimoji="1" lang="en-US" altLang="zh-CN" sz="2800" b="0" i="1" smtClean="0">
                            <a:latin typeface="Cambria Math" panose="02040503050406030204" pitchFamily="18" charset="0"/>
                            <a:cs typeface="Arial" panose="020B0604020202020204" pitchFamily="34" charset="0"/>
                          </a:rPr>
                          <m:t>𝑆</m:t>
                        </m:r>
                      </m:e>
                      <m:sub>
                        <m:r>
                          <a:rPr kumimoji="1" lang="en-US" altLang="zh-CN" sz="2800" b="0" i="1" smtClean="0">
                            <a:latin typeface="Cambria Math" panose="02040503050406030204" pitchFamily="18" charset="0"/>
                            <a:cs typeface="Arial" panose="020B0604020202020204" pitchFamily="34" charset="0"/>
                          </a:rPr>
                          <m:t>21</m:t>
                        </m:r>
                      </m:sub>
                    </m:sSub>
                  </m:oMath>
                </a14:m>
                <a:r>
                  <a:rPr kumimoji="1" lang="en-US" altLang="zh-CN" sz="2800" dirty="0">
                    <a:cs typeface="Arial" panose="020B0604020202020204" pitchFamily="34" charset="0"/>
                  </a:rPr>
                  <a:t> parameter with D = </a:t>
                </a:r>
                <a:r>
                  <a:rPr lang="el-GR" altLang="zh-CN" sz="2800" dirty="0">
                    <a:latin typeface="Arial" panose="020B0604020202020204" pitchFamily="34" charset="0"/>
                    <a:cs typeface="Arial" panose="020B0604020202020204" pitchFamily="34" charset="0"/>
                  </a:rPr>
                  <a:t>λ</a:t>
                </a:r>
                <a:r>
                  <a:rPr lang="en-US" altLang="zh-CN" sz="2800" dirty="0">
                    <a:latin typeface="Arial" panose="020B0604020202020204" pitchFamily="34" charset="0"/>
                    <a:cs typeface="Arial" panose="020B0604020202020204" pitchFamily="34" charset="0"/>
                  </a:rPr>
                  <a:t>/4</a:t>
                </a:r>
              </a:p>
              <a:p>
                <a:r>
                  <a:rPr kumimoji="1" lang="en-US" altLang="zh-CN" sz="2800" dirty="0">
                    <a:cs typeface="Arial" panose="020B0604020202020204" pitchFamily="34" charset="0"/>
                  </a:rPr>
                  <a:t>Average </a:t>
                </a:r>
                <a:r>
                  <a:rPr lang="en-US" altLang="zh-CN" sz="2800" dirty="0">
                    <a:latin typeface="Arial" panose="020B0604020202020204" pitchFamily="34" charset="0"/>
                    <a:cs typeface="Arial" panose="020B0604020202020204" pitchFamily="34" charset="0"/>
                  </a:rPr>
                  <a:t>ON-OFF ratio 27.6dB; OFF-state </a:t>
                </a:r>
                <a:r>
                  <a:rPr lang="en-US" altLang="zh-CN" sz="2800" dirty="0">
                    <a:cs typeface="Arial" panose="020B0604020202020204" pitchFamily="34" charset="0"/>
                  </a:rPr>
                  <a:t>t</a:t>
                </a:r>
                <a:r>
                  <a:rPr lang="en-US" altLang="zh-CN" sz="2800" dirty="0">
                    <a:latin typeface="Arial" panose="020B0604020202020204" pitchFamily="34" charset="0"/>
                    <a:cs typeface="Arial" panose="020B0604020202020204" pitchFamily="34" charset="0"/>
                  </a:rPr>
                  <a:t>ransmittance &lt; -30dB</a:t>
                </a:r>
              </a:p>
              <a:p>
                <a:r>
                  <a:rPr lang="en-US" altLang="zh-CN" sz="2800" dirty="0">
                    <a:latin typeface="Arial" panose="020B0604020202020204" pitchFamily="34" charset="0"/>
                    <a:cs typeface="Arial" panose="020B0604020202020204" pitchFamily="34" charset="0"/>
                  </a:rPr>
                  <a:t>Relative phase error less than </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10</m:t>
                        </m:r>
                      </m:e>
                      <m:sup>
                        <m:r>
                          <a:rPr lang="zh-CN" altLang="en-US" sz="2800" i="1">
                            <a:latin typeface="Cambria Math" panose="02040503050406030204" pitchFamily="18" charset="0"/>
                          </a:rPr>
                          <m:t>。</m:t>
                        </m:r>
                      </m:sup>
                    </m:sSup>
                  </m:oMath>
                </a14:m>
                <a:endParaRPr lang="zh-CN" altLang="en-US" sz="2800" dirty="0">
                  <a:latin typeface="Arial" panose="020B0604020202020204" pitchFamily="34" charset="0"/>
                  <a:cs typeface="Arial" panose="020B0604020202020204" pitchFamily="34" charset="0"/>
                </a:endParaRPr>
              </a:p>
            </p:txBody>
          </p:sp>
        </mc:Choice>
        <mc:Fallback xmlns="">
          <p:sp>
            <p:nvSpPr>
              <p:cNvPr id="8" name="内容占位符 2">
                <a:extLst>
                  <a:ext uri="{FF2B5EF4-FFF2-40B4-BE49-F238E27FC236}">
                    <a16:creationId xmlns:a16="http://schemas.microsoft.com/office/drawing/2014/main" id="{C4188E8E-7A6B-4419-923B-D413F01F1858}"/>
                  </a:ext>
                </a:extLst>
              </p:cNvPr>
              <p:cNvSpPr>
                <a:spLocks noGrp="1" noRot="1" noChangeAspect="1" noMove="1" noResize="1" noEditPoints="1" noAdjustHandles="1" noChangeArrowheads="1" noChangeShapeType="1" noTextEdit="1"/>
              </p:cNvSpPr>
              <p:nvPr>
                <p:ph idx="1"/>
              </p:nvPr>
            </p:nvSpPr>
            <p:spPr>
              <a:xfrm>
                <a:off x="1266743" y="4849653"/>
                <a:ext cx="10925257" cy="2269889"/>
              </a:xfrm>
              <a:blipFill>
                <a:blip r:embed="rId3"/>
                <a:stretch>
                  <a:fillRect l="-1004" t="-2957"/>
                </a:stretch>
              </a:blipFill>
            </p:spPr>
            <p:txBody>
              <a:bodyPr/>
              <a:lstStyle/>
              <a:p>
                <a:r>
                  <a:rPr lang="en-US">
                    <a:noFill/>
                  </a:rPr>
                  <a:t> </a:t>
                </a:r>
              </a:p>
            </p:txBody>
          </p:sp>
        </mc:Fallback>
      </mc:AlternateContent>
      <p:pic>
        <p:nvPicPr>
          <p:cNvPr id="5" name="图片 4">
            <a:extLst>
              <a:ext uri="{FF2B5EF4-FFF2-40B4-BE49-F238E27FC236}">
                <a16:creationId xmlns:a16="http://schemas.microsoft.com/office/drawing/2014/main" id="{6674524D-46A5-48DF-9F3B-A95C3F7A0A39}"/>
              </a:ext>
            </a:extLst>
          </p:cNvPr>
          <p:cNvPicPr>
            <a:picLocks noChangeAspect="1"/>
          </p:cNvPicPr>
          <p:nvPr/>
        </p:nvPicPr>
        <p:blipFill>
          <a:blip r:embed="rId4"/>
          <a:stretch>
            <a:fillRect/>
          </a:stretch>
        </p:blipFill>
        <p:spPr>
          <a:xfrm>
            <a:off x="1009715" y="1438521"/>
            <a:ext cx="4192119" cy="3277844"/>
          </a:xfrm>
          <a:prstGeom prst="rect">
            <a:avLst/>
          </a:prstGeom>
        </p:spPr>
      </p:pic>
      <p:pic>
        <p:nvPicPr>
          <p:cNvPr id="7" name="图片 6">
            <a:extLst>
              <a:ext uri="{FF2B5EF4-FFF2-40B4-BE49-F238E27FC236}">
                <a16:creationId xmlns:a16="http://schemas.microsoft.com/office/drawing/2014/main" id="{1E74D54E-53FC-4AAC-8B21-4AB7F45C392E}"/>
              </a:ext>
            </a:extLst>
          </p:cNvPr>
          <p:cNvPicPr>
            <a:picLocks noChangeAspect="1"/>
          </p:cNvPicPr>
          <p:nvPr/>
        </p:nvPicPr>
        <p:blipFill>
          <a:blip r:embed="rId5"/>
          <a:stretch>
            <a:fillRect/>
          </a:stretch>
        </p:blipFill>
        <p:spPr>
          <a:xfrm>
            <a:off x="6186503" y="1434145"/>
            <a:ext cx="4553020" cy="3176747"/>
          </a:xfrm>
          <a:prstGeom prst="rect">
            <a:avLst/>
          </a:prstGeom>
        </p:spPr>
      </p:pic>
      <p:sp>
        <p:nvSpPr>
          <p:cNvPr id="9" name="Rectangle 10">
            <a:extLst>
              <a:ext uri="{FF2B5EF4-FFF2-40B4-BE49-F238E27FC236}">
                <a16:creationId xmlns:a16="http://schemas.microsoft.com/office/drawing/2014/main" id="{00BDE68C-7F63-4F66-AF77-0C8195E77978}"/>
              </a:ext>
            </a:extLst>
          </p:cNvPr>
          <p:cNvSpPr/>
          <p:nvPr/>
        </p:nvSpPr>
        <p:spPr>
          <a:xfrm>
            <a:off x="2031714" y="1866021"/>
            <a:ext cx="6818377" cy="597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10" name="Rectangle 28">
            <a:extLst>
              <a:ext uri="{FF2B5EF4-FFF2-40B4-BE49-F238E27FC236}">
                <a16:creationId xmlns:a16="http://schemas.microsoft.com/office/drawing/2014/main" id="{1D826CB1-AF3A-4598-9E7C-796A355169D6}"/>
              </a:ext>
            </a:extLst>
          </p:cNvPr>
          <p:cNvSpPr/>
          <p:nvPr/>
        </p:nvSpPr>
        <p:spPr>
          <a:xfrm>
            <a:off x="883519" y="1254605"/>
            <a:ext cx="4549370" cy="3394387"/>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1" name="TextBox 7">
            <a:extLst>
              <a:ext uri="{FF2B5EF4-FFF2-40B4-BE49-F238E27FC236}">
                <a16:creationId xmlns:a16="http://schemas.microsoft.com/office/drawing/2014/main" id="{6092E638-0C8A-4B6A-A347-6469FEBA474E}"/>
              </a:ext>
            </a:extLst>
          </p:cNvPr>
          <p:cNvSpPr txBox="1"/>
          <p:nvPr/>
        </p:nvSpPr>
        <p:spPr>
          <a:xfrm>
            <a:off x="883519" y="1254605"/>
            <a:ext cx="4549371" cy="410755"/>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Arial" panose="020B0604020202020204" pitchFamily="34" charset="0"/>
                <a:cs typeface="Arial" panose="020B0604020202020204" pitchFamily="34" charset="0"/>
              </a:rPr>
              <a:t>Phase</a:t>
            </a:r>
            <a:endParaRPr sz="2800" dirty="0">
              <a:latin typeface="Arial" panose="020B0604020202020204" pitchFamily="34" charset="0"/>
              <a:cs typeface="Arial" panose="020B0604020202020204" pitchFamily="34" charset="0"/>
            </a:endParaRPr>
          </a:p>
        </p:txBody>
      </p:sp>
      <p:sp>
        <p:nvSpPr>
          <p:cNvPr id="12" name="Rectangle 28">
            <a:extLst>
              <a:ext uri="{FF2B5EF4-FFF2-40B4-BE49-F238E27FC236}">
                <a16:creationId xmlns:a16="http://schemas.microsoft.com/office/drawing/2014/main" id="{734A292D-87EA-4064-A32C-18806037EB26}"/>
              </a:ext>
            </a:extLst>
          </p:cNvPr>
          <p:cNvSpPr/>
          <p:nvPr/>
        </p:nvSpPr>
        <p:spPr>
          <a:xfrm>
            <a:off x="6316353" y="1254605"/>
            <a:ext cx="4727166" cy="3394387"/>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3" name="TextBox 7">
            <a:extLst>
              <a:ext uri="{FF2B5EF4-FFF2-40B4-BE49-F238E27FC236}">
                <a16:creationId xmlns:a16="http://schemas.microsoft.com/office/drawing/2014/main" id="{32C29E4A-8467-448F-BD12-1BBC93C81FF0}"/>
              </a:ext>
            </a:extLst>
          </p:cNvPr>
          <p:cNvSpPr txBox="1"/>
          <p:nvPr/>
        </p:nvSpPr>
        <p:spPr>
          <a:xfrm>
            <a:off x="6316350" y="1230951"/>
            <a:ext cx="4727166" cy="434409"/>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Arial" panose="020B0604020202020204" pitchFamily="34" charset="0"/>
                <a:cs typeface="Arial" panose="020B0604020202020204" pitchFamily="34" charset="0"/>
              </a:rPr>
              <a:t>Amplitude</a:t>
            </a:r>
            <a:endParaRPr sz="2800" dirty="0">
              <a:latin typeface="Arial" panose="020B0604020202020204" pitchFamily="34" charset="0"/>
              <a:cs typeface="Arial" panose="020B0604020202020204" pitchFamily="34" charset="0"/>
            </a:endParaRPr>
          </a:p>
        </p:txBody>
      </p:sp>
      <p:pic>
        <p:nvPicPr>
          <p:cNvPr id="14" name="图片 13">
            <a:extLst>
              <a:ext uri="{FF2B5EF4-FFF2-40B4-BE49-F238E27FC236}">
                <a16:creationId xmlns:a16="http://schemas.microsoft.com/office/drawing/2014/main" id="{B849A9F3-2662-4CD5-AC9F-AF9A292BD003}"/>
              </a:ext>
            </a:extLst>
          </p:cNvPr>
          <p:cNvPicPr>
            <a:picLocks noChangeAspect="1"/>
          </p:cNvPicPr>
          <p:nvPr/>
        </p:nvPicPr>
        <p:blipFill>
          <a:blip r:embed="rId6"/>
          <a:stretch>
            <a:fillRect/>
          </a:stretch>
        </p:blipFill>
        <p:spPr>
          <a:xfrm>
            <a:off x="6753143" y="4259671"/>
            <a:ext cx="983455" cy="263128"/>
          </a:xfrm>
          <a:prstGeom prst="rect">
            <a:avLst/>
          </a:prstGeom>
        </p:spPr>
      </p:pic>
    </p:spTree>
    <p:extLst>
      <p:ext uri="{BB962C8B-B14F-4D97-AF65-F5344CB8AC3E}">
        <p14:creationId xmlns:p14="http://schemas.microsoft.com/office/powerpoint/2010/main" val="1513793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lang="en-US" altLang="zh-CN" sz="4400" dirty="0"/>
              <a:t>Outline</a:t>
            </a:r>
            <a:endParaRPr lang="zh-CN" altLang="en-US" sz="4400" dirty="0"/>
          </a:p>
        </p:txBody>
      </p:sp>
      <p:sp>
        <p:nvSpPr>
          <p:cNvPr id="7" name="内容占位符 2">
            <a:extLst>
              <a:ext uri="{FF2B5EF4-FFF2-40B4-BE49-F238E27FC236}">
                <a16:creationId xmlns:a16="http://schemas.microsoft.com/office/drawing/2014/main" id="{FD0E4AEF-2ED4-8B44-9D3A-73F03DB06B5E}"/>
              </a:ext>
            </a:extLst>
          </p:cNvPr>
          <p:cNvSpPr>
            <a:spLocks noGrp="1"/>
          </p:cNvSpPr>
          <p:nvPr>
            <p:ph idx="1"/>
          </p:nvPr>
        </p:nvSpPr>
        <p:spPr>
          <a:xfrm>
            <a:off x="838200" y="1413129"/>
            <a:ext cx="10515600" cy="4351338"/>
          </a:xfrm>
        </p:spPr>
        <p:txBody>
          <a:bodyPr>
            <a:normAutofit/>
          </a:bodyPr>
          <a:lstStyle/>
          <a:p>
            <a:r>
              <a:rPr lang="en-US" altLang="zh-CN" sz="3200" dirty="0">
                <a:solidFill>
                  <a:schemeClr val="tx1">
                    <a:lumMod val="50000"/>
                    <a:lumOff val="50000"/>
                  </a:schemeClr>
                </a:solidFill>
                <a:cs typeface="Arial" panose="020B0604020202020204" pitchFamily="34" charset="0"/>
              </a:rPr>
              <a:t>Introduction</a:t>
            </a:r>
          </a:p>
          <a:p>
            <a:pPr lvl="1"/>
            <a:r>
              <a:rPr lang="en-US" altLang="zh-CN" sz="3200" dirty="0">
                <a:solidFill>
                  <a:schemeClr val="tx1">
                    <a:lumMod val="50000"/>
                    <a:lumOff val="50000"/>
                  </a:schemeClr>
                </a:solidFill>
                <a:cs typeface="Arial" panose="020B0604020202020204" pitchFamily="34" charset="0"/>
              </a:rPr>
              <a:t>Traditional Solutions</a:t>
            </a:r>
          </a:p>
          <a:p>
            <a:pPr lvl="1"/>
            <a:r>
              <a:rPr lang="en-US" altLang="zh-CN" sz="3200" dirty="0" err="1">
                <a:solidFill>
                  <a:schemeClr val="tx1">
                    <a:lumMod val="50000"/>
                    <a:lumOff val="50000"/>
                  </a:schemeClr>
                </a:solidFill>
                <a:cs typeface="Arial" panose="020B0604020202020204" pitchFamily="34" charset="0"/>
              </a:rPr>
              <a:t>Metasurface</a:t>
            </a:r>
            <a:endParaRPr lang="en-US" altLang="zh-CN" sz="3200" dirty="0">
              <a:solidFill>
                <a:schemeClr val="tx1">
                  <a:lumMod val="50000"/>
                  <a:lumOff val="50000"/>
                </a:schemeClr>
              </a:solidFill>
              <a:cs typeface="Arial" panose="020B0604020202020204" pitchFamily="34" charset="0"/>
            </a:endParaRPr>
          </a:p>
          <a:p>
            <a:r>
              <a:rPr lang="en-US" altLang="zh-CN" sz="3200" dirty="0">
                <a:solidFill>
                  <a:schemeClr val="tx1">
                    <a:lumMod val="50000"/>
                    <a:lumOff val="50000"/>
                  </a:schemeClr>
                </a:solidFill>
                <a:cs typeface="Arial" panose="020B0604020202020204" pitchFamily="34" charset="0"/>
              </a:rPr>
              <a:t>Harmonic Suppression Theory</a:t>
            </a:r>
          </a:p>
          <a:p>
            <a:r>
              <a:rPr lang="en-US" altLang="zh-CN" sz="3200" dirty="0">
                <a:solidFill>
                  <a:schemeClr val="tx1">
                    <a:lumMod val="50000"/>
                    <a:lumOff val="50000"/>
                  </a:schemeClr>
                </a:solidFill>
                <a:cs typeface="Arial" panose="020B0604020202020204" pitchFamily="34" charset="0"/>
              </a:rPr>
              <a:t>Unit Cell Design</a:t>
            </a:r>
          </a:p>
          <a:p>
            <a:r>
              <a:rPr lang="en-US" altLang="zh-CN" sz="3200" dirty="0">
                <a:cs typeface="Arial" panose="020B0604020202020204" pitchFamily="34" charset="0"/>
              </a:rPr>
              <a:t>Simulation Results</a:t>
            </a:r>
          </a:p>
          <a:p>
            <a:r>
              <a:rPr lang="en-US" altLang="zh-CN" sz="3200" dirty="0">
                <a:solidFill>
                  <a:schemeClr val="tx1">
                    <a:lumMod val="50000"/>
                    <a:lumOff val="50000"/>
                  </a:schemeClr>
                </a:solidFill>
                <a:cs typeface="Arial" panose="020B0604020202020204" pitchFamily="34" charset="0"/>
              </a:rPr>
              <a:t>Conclusion</a:t>
            </a:r>
          </a:p>
          <a:p>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5974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lang="en-US" altLang="zh-CN" sz="4400" dirty="0"/>
              <a:t>Outline</a:t>
            </a:r>
            <a:endParaRPr lang="zh-CN" altLang="en-US" sz="4400" dirty="0"/>
          </a:p>
        </p:txBody>
      </p:sp>
      <p:sp>
        <p:nvSpPr>
          <p:cNvPr id="7" name="内容占位符 2">
            <a:extLst>
              <a:ext uri="{FF2B5EF4-FFF2-40B4-BE49-F238E27FC236}">
                <a16:creationId xmlns:a16="http://schemas.microsoft.com/office/drawing/2014/main" id="{FD0E4AEF-2ED4-8B44-9D3A-73F03DB06B5E}"/>
              </a:ext>
            </a:extLst>
          </p:cNvPr>
          <p:cNvSpPr>
            <a:spLocks noGrp="1"/>
          </p:cNvSpPr>
          <p:nvPr>
            <p:ph idx="1"/>
          </p:nvPr>
        </p:nvSpPr>
        <p:spPr>
          <a:xfrm>
            <a:off x="838200" y="1413129"/>
            <a:ext cx="10515600" cy="4351338"/>
          </a:xfrm>
        </p:spPr>
        <p:txBody>
          <a:bodyPr>
            <a:normAutofit/>
          </a:bodyPr>
          <a:lstStyle/>
          <a:p>
            <a:r>
              <a:rPr lang="en-US" altLang="zh-CN" sz="3200" dirty="0">
                <a:latin typeface="Arial" panose="020B0604020202020204" pitchFamily="34" charset="0"/>
                <a:cs typeface="Arial" panose="020B0604020202020204" pitchFamily="34" charset="0"/>
              </a:rPr>
              <a:t>Introduction</a:t>
            </a:r>
          </a:p>
          <a:p>
            <a:pPr lvl="1"/>
            <a:r>
              <a:rPr lang="en-US" altLang="zh-CN" sz="3200" dirty="0">
                <a:cs typeface="Arial" panose="020B0604020202020204" pitchFamily="34" charset="0"/>
              </a:rPr>
              <a:t>Traditional Solutions</a:t>
            </a:r>
          </a:p>
          <a:p>
            <a:pPr lvl="1"/>
            <a:r>
              <a:rPr lang="en-US" altLang="zh-CN" sz="3200" dirty="0" err="1">
                <a:latin typeface="Arial" panose="020B0604020202020204" pitchFamily="34" charset="0"/>
                <a:cs typeface="Arial" panose="020B0604020202020204" pitchFamily="34" charset="0"/>
              </a:rPr>
              <a:t>Metasurface</a:t>
            </a:r>
            <a:endParaRPr lang="en-US" altLang="zh-CN" sz="3200" dirty="0">
              <a:latin typeface="Arial" panose="020B0604020202020204" pitchFamily="34" charset="0"/>
              <a:cs typeface="Arial" panose="020B0604020202020204" pitchFamily="34" charset="0"/>
            </a:endParaRPr>
          </a:p>
          <a:p>
            <a:r>
              <a:rPr lang="en-US" altLang="zh-CN" sz="3200" dirty="0">
                <a:latin typeface="Arial" panose="020B0604020202020204" pitchFamily="34" charset="0"/>
                <a:cs typeface="Arial" panose="020B0604020202020204" pitchFamily="34" charset="0"/>
              </a:rPr>
              <a:t>Harmonic Suppression Theory</a:t>
            </a:r>
          </a:p>
          <a:p>
            <a:r>
              <a:rPr lang="en-US" altLang="zh-CN" sz="3200" dirty="0">
                <a:latin typeface="Arial" panose="020B0604020202020204" pitchFamily="34" charset="0"/>
                <a:cs typeface="Arial" panose="020B0604020202020204" pitchFamily="34" charset="0"/>
              </a:rPr>
              <a:t>Unit Cell Design</a:t>
            </a:r>
          </a:p>
          <a:p>
            <a:r>
              <a:rPr lang="en-US" altLang="zh-CN" sz="3200" dirty="0">
                <a:latin typeface="Arial" panose="020B0604020202020204" pitchFamily="34" charset="0"/>
                <a:cs typeface="Arial" panose="020B0604020202020204" pitchFamily="34" charset="0"/>
              </a:rPr>
              <a:t>Simulation Results</a:t>
            </a:r>
          </a:p>
          <a:p>
            <a:r>
              <a:rPr lang="en-US" altLang="zh-CN" sz="3200" dirty="0">
                <a:latin typeface="Arial" panose="020B0604020202020204" pitchFamily="34" charset="0"/>
                <a:cs typeface="Arial" panose="020B0604020202020204" pitchFamily="34" charset="0"/>
              </a:rPr>
              <a:t>Conclusion</a:t>
            </a:r>
            <a:endParaRPr lang="en-US" altLang="zh-CN" sz="3200" dirty="0">
              <a:effectLst/>
              <a:latin typeface="Arial" panose="020B0604020202020204" pitchFamily="34" charset="0"/>
              <a:cs typeface="Arial" panose="020B0604020202020204" pitchFamily="34" charset="0"/>
            </a:endParaRPr>
          </a:p>
          <a:p>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1485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Simulation Result</a:t>
            </a:r>
            <a:endParaRPr lang="zh-CN" altLang="en-US" sz="4400" dirty="0"/>
          </a:p>
        </p:txBody>
      </p:sp>
      <p:pic>
        <p:nvPicPr>
          <p:cNvPr id="15" name="图片 14">
            <a:extLst>
              <a:ext uri="{FF2B5EF4-FFF2-40B4-BE49-F238E27FC236}">
                <a16:creationId xmlns:a16="http://schemas.microsoft.com/office/drawing/2014/main" id="{1DA5611D-5013-40E2-BFF3-03EB56DEFF7E}"/>
              </a:ext>
            </a:extLst>
          </p:cNvPr>
          <p:cNvPicPr>
            <a:picLocks noChangeAspect="1"/>
          </p:cNvPicPr>
          <p:nvPr/>
        </p:nvPicPr>
        <p:blipFill>
          <a:blip r:embed="rId3"/>
          <a:stretch>
            <a:fillRect/>
          </a:stretch>
        </p:blipFill>
        <p:spPr>
          <a:xfrm>
            <a:off x="6096000" y="880354"/>
            <a:ext cx="4828674" cy="3841732"/>
          </a:xfrm>
          <a:prstGeom prst="rect">
            <a:avLst/>
          </a:prstGeom>
        </p:spPr>
      </p:pic>
      <p:pic>
        <p:nvPicPr>
          <p:cNvPr id="16" name="图片 15">
            <a:extLst>
              <a:ext uri="{FF2B5EF4-FFF2-40B4-BE49-F238E27FC236}">
                <a16:creationId xmlns:a16="http://schemas.microsoft.com/office/drawing/2014/main" id="{26BBE2FA-9538-4DB7-8B72-B88CC90EEC36}"/>
              </a:ext>
            </a:extLst>
          </p:cNvPr>
          <p:cNvPicPr>
            <a:picLocks noChangeAspect="1"/>
          </p:cNvPicPr>
          <p:nvPr/>
        </p:nvPicPr>
        <p:blipFill>
          <a:blip r:embed="rId4"/>
          <a:stretch>
            <a:fillRect/>
          </a:stretch>
        </p:blipFill>
        <p:spPr>
          <a:xfrm>
            <a:off x="272715" y="1063033"/>
            <a:ext cx="4868132" cy="3659053"/>
          </a:xfrm>
          <a:prstGeom prst="rect">
            <a:avLst/>
          </a:prstGeom>
        </p:spPr>
      </p:pic>
      <mc:AlternateContent xmlns:mc="http://schemas.openxmlformats.org/markup-compatibility/2006" xmlns:a14="http://schemas.microsoft.com/office/drawing/2010/main">
        <mc:Choice Requires="a14">
          <p:sp>
            <p:nvSpPr>
              <p:cNvPr id="17" name="内容占位符 2">
                <a:extLst>
                  <a:ext uri="{FF2B5EF4-FFF2-40B4-BE49-F238E27FC236}">
                    <a16:creationId xmlns:a16="http://schemas.microsoft.com/office/drawing/2014/main" id="{E02C05AF-75C7-43E2-9D3E-DD41AB1FB728}"/>
                  </a:ext>
                </a:extLst>
              </p:cNvPr>
              <p:cNvSpPr>
                <a:spLocks noGrp="1"/>
              </p:cNvSpPr>
              <p:nvPr>
                <p:ph idx="1"/>
              </p:nvPr>
            </p:nvSpPr>
            <p:spPr>
              <a:xfrm>
                <a:off x="1731964" y="4734118"/>
                <a:ext cx="10588373" cy="2008347"/>
              </a:xfrm>
            </p:spPr>
            <p:txBody>
              <a:bodyPr>
                <a:normAutofit/>
              </a:bodyPr>
              <a:lstStyle/>
              <a:p>
                <a:r>
                  <a:rPr kumimoji="1" lang="en-US" altLang="zh-CN" sz="2800" dirty="0">
                    <a:cs typeface="Arial" panose="020B0604020202020204" pitchFamily="34" charset="0"/>
                  </a:rPr>
                  <a:t>Harmonic suppression ratio: 15dB</a:t>
                </a:r>
              </a:p>
              <a:p>
                <a:r>
                  <a:rPr kumimoji="1" lang="en-US" altLang="zh-CN" sz="2800" dirty="0">
                    <a:latin typeface="Arial" panose="020B0604020202020204" pitchFamily="34" charset="0"/>
                    <a:cs typeface="Arial" panose="020B0604020202020204" pitchFamily="34" charset="0"/>
                  </a:rPr>
                  <a:t>Adjacent channel power ratio: -14.38dB</a:t>
                </a:r>
              </a:p>
              <a:p>
                <a:r>
                  <a:rPr kumimoji="1" lang="en-US" altLang="zh-CN" sz="2800" dirty="0">
                    <a:cs typeface="Arial" panose="020B0604020202020204" pitchFamily="34" charset="0"/>
                  </a:rPr>
                  <a:t>Target angle: </a:t>
                </a:r>
                <a14:m>
                  <m:oMath xmlns:m="http://schemas.openxmlformats.org/officeDocument/2006/math">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20</m:t>
                        </m:r>
                      </m:e>
                      <m:sup>
                        <m:r>
                          <a:rPr lang="zh-CN" altLang="en-US" sz="2800" i="1">
                            <a:latin typeface="Cambria Math" panose="02040503050406030204" pitchFamily="18" charset="0"/>
                          </a:rPr>
                          <m:t>。</m:t>
                        </m:r>
                      </m:sup>
                    </m:sSup>
                  </m:oMath>
                </a14:m>
                <a:endParaRPr lang="zh-CN" altLang="en-US" sz="2800" dirty="0">
                  <a:latin typeface="Arial" panose="020B0604020202020204" pitchFamily="34" charset="0"/>
                  <a:cs typeface="Arial" panose="020B0604020202020204" pitchFamily="34" charset="0"/>
                </a:endParaRPr>
              </a:p>
            </p:txBody>
          </p:sp>
        </mc:Choice>
        <mc:Fallback xmlns="">
          <p:sp>
            <p:nvSpPr>
              <p:cNvPr id="17" name="内容占位符 2">
                <a:extLst>
                  <a:ext uri="{FF2B5EF4-FFF2-40B4-BE49-F238E27FC236}">
                    <a16:creationId xmlns:a16="http://schemas.microsoft.com/office/drawing/2014/main" id="{E02C05AF-75C7-43E2-9D3E-DD41AB1FB728}"/>
                  </a:ext>
                </a:extLst>
              </p:cNvPr>
              <p:cNvSpPr>
                <a:spLocks noGrp="1" noRot="1" noChangeAspect="1" noMove="1" noResize="1" noEditPoints="1" noAdjustHandles="1" noChangeArrowheads="1" noChangeShapeType="1" noTextEdit="1"/>
              </p:cNvSpPr>
              <p:nvPr>
                <p:ph idx="1"/>
              </p:nvPr>
            </p:nvSpPr>
            <p:spPr>
              <a:xfrm>
                <a:off x="1731964" y="4734118"/>
                <a:ext cx="10588373" cy="2008347"/>
              </a:xfrm>
              <a:blipFill>
                <a:blip r:embed="rId5"/>
                <a:stretch>
                  <a:fillRect l="-979" t="-33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07882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lang="en-US" altLang="zh-CN" sz="4400" dirty="0"/>
              <a:t>Outline</a:t>
            </a:r>
            <a:endParaRPr lang="zh-CN" altLang="en-US" sz="4400" dirty="0"/>
          </a:p>
        </p:txBody>
      </p:sp>
      <p:sp>
        <p:nvSpPr>
          <p:cNvPr id="7" name="内容占位符 2">
            <a:extLst>
              <a:ext uri="{FF2B5EF4-FFF2-40B4-BE49-F238E27FC236}">
                <a16:creationId xmlns:a16="http://schemas.microsoft.com/office/drawing/2014/main" id="{FD0E4AEF-2ED4-8B44-9D3A-73F03DB06B5E}"/>
              </a:ext>
            </a:extLst>
          </p:cNvPr>
          <p:cNvSpPr>
            <a:spLocks noGrp="1"/>
          </p:cNvSpPr>
          <p:nvPr>
            <p:ph idx="1"/>
          </p:nvPr>
        </p:nvSpPr>
        <p:spPr>
          <a:xfrm>
            <a:off x="838200" y="1413129"/>
            <a:ext cx="10515600" cy="4351338"/>
          </a:xfrm>
        </p:spPr>
        <p:txBody>
          <a:bodyPr>
            <a:normAutofit/>
          </a:bodyPr>
          <a:lstStyle/>
          <a:p>
            <a:r>
              <a:rPr lang="en-US" altLang="zh-CN" sz="3200" dirty="0">
                <a:solidFill>
                  <a:schemeClr val="tx1">
                    <a:lumMod val="50000"/>
                    <a:lumOff val="50000"/>
                  </a:schemeClr>
                </a:solidFill>
                <a:cs typeface="Arial" panose="020B0604020202020204" pitchFamily="34" charset="0"/>
              </a:rPr>
              <a:t>Introduction</a:t>
            </a:r>
          </a:p>
          <a:p>
            <a:pPr lvl="1"/>
            <a:r>
              <a:rPr lang="en-US" altLang="zh-CN" sz="3200" dirty="0">
                <a:solidFill>
                  <a:schemeClr val="tx1">
                    <a:lumMod val="50000"/>
                    <a:lumOff val="50000"/>
                  </a:schemeClr>
                </a:solidFill>
                <a:cs typeface="Arial" panose="020B0604020202020204" pitchFamily="34" charset="0"/>
              </a:rPr>
              <a:t>Traditional Solutions</a:t>
            </a:r>
          </a:p>
          <a:p>
            <a:pPr lvl="1"/>
            <a:r>
              <a:rPr lang="en-US" altLang="zh-CN" sz="3200" dirty="0" err="1">
                <a:solidFill>
                  <a:schemeClr val="tx1">
                    <a:lumMod val="50000"/>
                    <a:lumOff val="50000"/>
                  </a:schemeClr>
                </a:solidFill>
                <a:cs typeface="Arial" panose="020B0604020202020204" pitchFamily="34" charset="0"/>
              </a:rPr>
              <a:t>Metasurface</a:t>
            </a:r>
            <a:endParaRPr lang="en-US" altLang="zh-CN" sz="3200" dirty="0">
              <a:solidFill>
                <a:schemeClr val="tx1">
                  <a:lumMod val="50000"/>
                  <a:lumOff val="50000"/>
                </a:schemeClr>
              </a:solidFill>
              <a:cs typeface="Arial" panose="020B0604020202020204" pitchFamily="34" charset="0"/>
            </a:endParaRPr>
          </a:p>
          <a:p>
            <a:r>
              <a:rPr lang="en-US" altLang="zh-CN" sz="3200" dirty="0">
                <a:solidFill>
                  <a:schemeClr val="tx1">
                    <a:lumMod val="50000"/>
                    <a:lumOff val="50000"/>
                  </a:schemeClr>
                </a:solidFill>
                <a:cs typeface="Arial" panose="020B0604020202020204" pitchFamily="34" charset="0"/>
              </a:rPr>
              <a:t>Harmonic Suppression Theory</a:t>
            </a:r>
          </a:p>
          <a:p>
            <a:r>
              <a:rPr lang="en-US" altLang="zh-CN" sz="3200" dirty="0">
                <a:solidFill>
                  <a:schemeClr val="tx1">
                    <a:lumMod val="50000"/>
                    <a:lumOff val="50000"/>
                  </a:schemeClr>
                </a:solidFill>
                <a:cs typeface="Arial" panose="020B0604020202020204" pitchFamily="34" charset="0"/>
              </a:rPr>
              <a:t>Unit Cell Design</a:t>
            </a:r>
          </a:p>
          <a:p>
            <a:r>
              <a:rPr lang="en-US" altLang="zh-CN" sz="3200" dirty="0">
                <a:solidFill>
                  <a:schemeClr val="tx1">
                    <a:lumMod val="50000"/>
                    <a:lumOff val="50000"/>
                  </a:schemeClr>
                </a:solidFill>
                <a:cs typeface="Arial" panose="020B0604020202020204" pitchFamily="34" charset="0"/>
              </a:rPr>
              <a:t>Simulation Results</a:t>
            </a:r>
          </a:p>
          <a:p>
            <a:r>
              <a:rPr lang="en-US" altLang="zh-CN" sz="3200" dirty="0">
                <a:cs typeface="Arial" panose="020B0604020202020204" pitchFamily="34" charset="0"/>
              </a:rPr>
              <a:t>Conclusion</a:t>
            </a:r>
          </a:p>
          <a:p>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542379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Conclusion</a:t>
            </a:r>
            <a:endParaRPr lang="zh-CN" altLang="en-US" sz="4400" dirty="0"/>
          </a:p>
        </p:txBody>
      </p:sp>
      <p:sp>
        <p:nvSpPr>
          <p:cNvPr id="11" name="文本框 10">
            <a:extLst>
              <a:ext uri="{FF2B5EF4-FFF2-40B4-BE49-F238E27FC236}">
                <a16:creationId xmlns:a16="http://schemas.microsoft.com/office/drawing/2014/main" id="{8FCFB7B1-BBC6-4EC8-BC59-5FC7E8F95551}"/>
              </a:ext>
            </a:extLst>
          </p:cNvPr>
          <p:cNvSpPr txBox="1"/>
          <p:nvPr/>
        </p:nvSpPr>
        <p:spPr>
          <a:xfrm>
            <a:off x="434741" y="1166705"/>
            <a:ext cx="11322518" cy="5262979"/>
          </a:xfrm>
          <a:prstGeom prst="rect">
            <a:avLst/>
          </a:prstGeom>
          <a:noFill/>
        </p:spPr>
        <p:txBody>
          <a:bodyPr wrap="square">
            <a:spAutoFit/>
          </a:bodyPr>
          <a:lstStyle/>
          <a:p>
            <a:r>
              <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rPr>
              <a:t>	A</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 </a:t>
            </a:r>
            <a:r>
              <a:rPr kumimoji="1" lang="zh-CN" altLang="en-US" sz="2800" b="1" dirty="0">
                <a:solidFill>
                  <a:srgbClr val="002D5E"/>
                </a:solidFill>
                <a:latin typeface="Arial" panose="020B0604020202020204" pitchFamily="34" charset="0"/>
                <a:ea typeface="微软雅黑" pitchFamily="34" charset="-122"/>
                <a:cs typeface="Arial" panose="020B0604020202020204" pitchFamily="34" charset="0"/>
              </a:rPr>
              <a:t>time modulated programmable metasurface</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 architecture and its </a:t>
            </a:r>
            <a:r>
              <a:rPr kumimoji="1" lang="zh-CN" altLang="en-US" sz="2800" b="1" dirty="0">
                <a:solidFill>
                  <a:srgbClr val="002D5E"/>
                </a:solidFill>
                <a:latin typeface="Arial" panose="020B0604020202020204" pitchFamily="34" charset="0"/>
                <a:ea typeface="微软雅黑" pitchFamily="34" charset="-122"/>
                <a:cs typeface="Arial" panose="020B0604020202020204" pitchFamily="34" charset="0"/>
              </a:rPr>
              <a:t>modulation sequences </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are designed to ensure both flexibility and efficiency of </a:t>
            </a:r>
            <a:r>
              <a:rPr kumimoji="1" lang="zh-CN" altLang="en-US" sz="2800" b="1" dirty="0">
                <a:solidFill>
                  <a:srgbClr val="002D5E"/>
                </a:solidFill>
                <a:latin typeface="Arial" panose="020B0604020202020204" pitchFamily="34" charset="0"/>
                <a:ea typeface="微软雅黑" pitchFamily="34" charset="-122"/>
                <a:cs typeface="Arial" panose="020B0604020202020204" pitchFamily="34" charset="0"/>
              </a:rPr>
              <a:t>beamforming</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 and </a:t>
            </a:r>
            <a:r>
              <a:rPr kumimoji="1" lang="zh-CN" altLang="en-US" sz="2800" b="1" dirty="0">
                <a:solidFill>
                  <a:srgbClr val="002D5E"/>
                </a:solidFill>
                <a:latin typeface="Arial" panose="020B0604020202020204" pitchFamily="34" charset="0"/>
                <a:ea typeface="微软雅黑" pitchFamily="34" charset="-122"/>
                <a:cs typeface="Arial" panose="020B0604020202020204" pitchFamily="34" charset="0"/>
              </a:rPr>
              <a:t>undesired</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 </a:t>
            </a:r>
            <a:r>
              <a:rPr kumimoji="1" lang="zh-CN" altLang="en-US" sz="2800" b="1" dirty="0">
                <a:solidFill>
                  <a:srgbClr val="002D5E"/>
                </a:solidFill>
                <a:latin typeface="Arial" panose="020B0604020202020204" pitchFamily="34" charset="0"/>
                <a:ea typeface="微软雅黑" pitchFamily="34" charset="-122"/>
                <a:cs typeface="Arial" panose="020B0604020202020204" pitchFamily="34" charset="0"/>
              </a:rPr>
              <a:t>harmonics suppression</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 </a:t>
            </a:r>
            <a:endPar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endParaRPr>
          </a:p>
          <a:p>
            <a:r>
              <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rPr>
              <a:t>	</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The metasurface unit cell contain</a:t>
            </a:r>
            <a:r>
              <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rPr>
              <a:t>s</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 four</a:t>
            </a:r>
            <a:r>
              <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rPr>
              <a:t> ”ON” </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states and one </a:t>
            </a:r>
            <a:r>
              <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rPr>
              <a:t>”OFF” </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state with </a:t>
            </a:r>
            <a:r>
              <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rPr>
              <a:t>low</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 transmittance. Within the bandwidth, the </a:t>
            </a:r>
            <a:r>
              <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rPr>
              <a:t>system shows a high ON-OFF ratio and high harmonic suppression ratio</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 </a:t>
            </a:r>
            <a:endPar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endParaRPr>
          </a:p>
          <a:p>
            <a:r>
              <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rPr>
              <a:t>	</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All these results prove the ability of the STPM to achieve high </a:t>
            </a:r>
            <a:r>
              <a:rPr kumimoji="1" lang="zh-CN" altLang="en-US" sz="2800" b="1" dirty="0">
                <a:solidFill>
                  <a:srgbClr val="002D5E"/>
                </a:solidFill>
                <a:latin typeface="Arial" panose="020B0604020202020204" pitchFamily="34" charset="0"/>
                <a:ea typeface="微软雅黑" pitchFamily="34" charset="-122"/>
                <a:cs typeface="Arial" panose="020B0604020202020204" pitchFamily="34" charset="0"/>
              </a:rPr>
              <a:t>efficient beamforming </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and </a:t>
            </a:r>
            <a:r>
              <a:rPr kumimoji="1" lang="zh-CN" altLang="en-US" sz="2800" b="1" dirty="0">
                <a:solidFill>
                  <a:srgbClr val="002D5E"/>
                </a:solidFill>
                <a:latin typeface="Arial" panose="020B0604020202020204" pitchFamily="34" charset="0"/>
                <a:ea typeface="微软雅黑" pitchFamily="34" charset="-122"/>
                <a:cs typeface="Arial" panose="020B0604020202020204" pitchFamily="34" charset="0"/>
              </a:rPr>
              <a:t>undesired harmonic suppression</a:t>
            </a:r>
            <a:r>
              <a:rPr kumimoji="1" lang="zh-CN" altLang="en-US" sz="2800" dirty="0">
                <a:solidFill>
                  <a:srgbClr val="002D5E"/>
                </a:solidFill>
                <a:latin typeface="Arial" panose="020B0604020202020204" pitchFamily="34" charset="0"/>
                <a:ea typeface="微软雅黑" pitchFamily="34" charset="-122"/>
                <a:cs typeface="Arial" panose="020B0604020202020204" pitchFamily="34" charset="0"/>
              </a:rPr>
              <a:t>, indicating the potential for applying in practical communication applications.</a:t>
            </a:r>
          </a:p>
        </p:txBody>
      </p:sp>
    </p:spTree>
    <p:extLst>
      <p:ext uri="{BB962C8B-B14F-4D97-AF65-F5344CB8AC3E}">
        <p14:creationId xmlns:p14="http://schemas.microsoft.com/office/powerpoint/2010/main" val="2008798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References </a:t>
            </a:r>
          </a:p>
        </p:txBody>
      </p:sp>
      <p:sp>
        <p:nvSpPr>
          <p:cNvPr id="3" name="文本框 2">
            <a:extLst>
              <a:ext uri="{FF2B5EF4-FFF2-40B4-BE49-F238E27FC236}">
                <a16:creationId xmlns:a16="http://schemas.microsoft.com/office/drawing/2014/main" id="{1CA066F7-298C-4115-9ACA-571B2417B51D}"/>
              </a:ext>
            </a:extLst>
          </p:cNvPr>
          <p:cNvSpPr txBox="1"/>
          <p:nvPr/>
        </p:nvSpPr>
        <p:spPr>
          <a:xfrm>
            <a:off x="204363" y="1019242"/>
            <a:ext cx="11987637" cy="6063198"/>
          </a:xfrm>
          <a:prstGeom prst="rect">
            <a:avLst/>
          </a:prstGeom>
          <a:noFill/>
        </p:spPr>
        <p:txBody>
          <a:bodyPr wrap="square" rtlCol="0">
            <a:spAutoFit/>
          </a:bodyPr>
          <a:lstStyle/>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[1]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Bao, Lei, et al. "Multi-beam forming and controls by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metasurface</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with phase and amplitude modulations." IEEE Transactions on Antennas and Propagation 67.10 (2019): 6680-6685.</a:t>
            </a:r>
          </a:p>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[2]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Cui TJ, et al. Coding metamaterials, digital metamaterials and programmable metamaterials. Light Sci Appl. 2014;3:e218.</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[3]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A. H. Abdelrahman, A. Z.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Elsherbeni</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and F. Yang, "Transmission Phase Limit of Multilayer Frequency-Selective Surfaces for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Transmitarray</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Designs," in IEEE Transactions on Antennas and Propagation, vol. 62, no. 2, pp. 690-697, Feb. 2014,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doi</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10.1109/TAP.2013.2289313.</a:t>
            </a:r>
          </a:p>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[4]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Dai JY, et al. Independent control of harmonic amplitudes and phases via a time-domain digital coding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metasurface</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Light Sci Appl. 2018;7:90.</a:t>
            </a:r>
          </a:p>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[5]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Li L, et al. Machine-learning reprogrammable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metasurface</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imager. Nat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Commun</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2019;10:1082.</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[6]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Zhang, Lei, et al. "A wireless communication scheme based on space-and frequency-division multiplexing using digital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metasurfaces</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Nature Electronics 4.3 (2021): 218-227.</a:t>
            </a:r>
          </a:p>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[7]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Zhao,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Hanting</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et al.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Metasurface</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-assisted massive backscatter wireless communication with commodity Wi-Fi signals." Nature communications 11.1 (2020): 1-10.</a:t>
            </a:r>
          </a:p>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[8]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T. L. Marzetta, "Massive MIMO: An Introduction," in Bell Labs Technical Journal, vol. 20, pp. 11-22, 2015,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doi</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10.15325/BLTJ.2015.2407793.</a:t>
            </a:r>
          </a:p>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[9]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Q. Wu and R. Zhang, "Towards Smart and Reconfigurable Environment: Intelligent Reflecting Surface Aided Wireless Network," in IEEE Communications Magazine, vol. 58, no. 1, pp. 106-112, January 2020, </a:t>
            </a:r>
          </a:p>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[10]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C.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Liaskos</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S.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Nie</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A.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Tsioliaridou</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A.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Pitsillides</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S. Ioannidis and I.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Akyildiz</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"A New Wireless Communication Paradigm through Software-Controlled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Metasurfaces</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in IEEE Communications Magazine, vol. 56, no. 9, pp. </a:t>
            </a:r>
          </a:p>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[11]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Popov, Vladislav, et al. "Reconfigurable Sparse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Metasurface</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Beamforming Beyond Phase Gradient Heuristics." 14th European Conference on Antennas and Propagation (EUCAP 2020). 2020.</a:t>
            </a:r>
          </a:p>
          <a:p>
            <a:r>
              <a:rPr kumimoji="1" lang="en-US" altLang="zh-CN" sz="1600" b="1" dirty="0">
                <a:solidFill>
                  <a:srgbClr val="002D5E"/>
                </a:solidFill>
                <a:latin typeface="Arial" panose="020B0604020202020204" pitchFamily="34" charset="0"/>
                <a:ea typeface="微软雅黑" pitchFamily="34" charset="-122"/>
                <a:cs typeface="Arial" panose="020B0604020202020204" pitchFamily="34" charset="0"/>
              </a:rPr>
              <a:t>[12] </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Li L, et al. Electromagnetic reprogrammable coding-</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metasurface</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holograms. Nat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Commun</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2017;8:197.</a:t>
            </a:r>
          </a:p>
          <a:p>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97783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2D5E"/>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7291" y="5202007"/>
            <a:ext cx="1577418" cy="1059916"/>
          </a:xfrm>
          <a:prstGeom prst="rect">
            <a:avLst/>
          </a:prstGeom>
        </p:spPr>
      </p:pic>
      <p:sp>
        <p:nvSpPr>
          <p:cNvPr id="3" name="文本框 2">
            <a:extLst>
              <a:ext uri="{FF2B5EF4-FFF2-40B4-BE49-F238E27FC236}">
                <a16:creationId xmlns:a16="http://schemas.microsoft.com/office/drawing/2014/main" id="{9D07FC61-C17B-4121-A6CD-E0FA5B0B2923}"/>
              </a:ext>
            </a:extLst>
          </p:cNvPr>
          <p:cNvSpPr txBox="1"/>
          <p:nvPr/>
        </p:nvSpPr>
        <p:spPr>
          <a:xfrm>
            <a:off x="2853180" y="2659559"/>
            <a:ext cx="6485640" cy="830997"/>
          </a:xfrm>
          <a:prstGeom prst="rect">
            <a:avLst/>
          </a:prstGeom>
          <a:noFill/>
        </p:spPr>
        <p:txBody>
          <a:bodyPr wrap="square" rtlCol="0">
            <a:spAutoFit/>
          </a:bodyPr>
          <a:lstStyle/>
          <a:p>
            <a:pPr algn="ctr"/>
            <a:r>
              <a:rPr lang="en-US" altLang="zh-CN" sz="4800" dirty="0">
                <a:solidFill>
                  <a:schemeClr val="bg1"/>
                </a:solidFill>
                <a:latin typeface="Arial" panose="020B0604020202020204" pitchFamily="34" charset="0"/>
                <a:cs typeface="Arial" panose="020B0604020202020204" pitchFamily="34" charset="0"/>
              </a:rPr>
              <a:t>Thank You!</a:t>
            </a:r>
            <a:endParaRPr lang="es-ES" altLang="zh-CN" sz="4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89538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lang="en-US" altLang="zh-CN" sz="4400" dirty="0"/>
              <a:t>Outline</a:t>
            </a:r>
            <a:endParaRPr lang="zh-CN" altLang="en-US" sz="4400" dirty="0"/>
          </a:p>
        </p:txBody>
      </p:sp>
      <p:sp>
        <p:nvSpPr>
          <p:cNvPr id="7" name="内容占位符 2">
            <a:extLst>
              <a:ext uri="{FF2B5EF4-FFF2-40B4-BE49-F238E27FC236}">
                <a16:creationId xmlns:a16="http://schemas.microsoft.com/office/drawing/2014/main" id="{FD0E4AEF-2ED4-8B44-9D3A-73F03DB06B5E}"/>
              </a:ext>
            </a:extLst>
          </p:cNvPr>
          <p:cNvSpPr>
            <a:spLocks noGrp="1"/>
          </p:cNvSpPr>
          <p:nvPr>
            <p:ph idx="1"/>
          </p:nvPr>
        </p:nvSpPr>
        <p:spPr>
          <a:xfrm>
            <a:off x="838200" y="1413129"/>
            <a:ext cx="10515600" cy="4351338"/>
          </a:xfrm>
        </p:spPr>
        <p:txBody>
          <a:bodyPr>
            <a:normAutofit/>
          </a:bodyPr>
          <a:lstStyle/>
          <a:p>
            <a:r>
              <a:rPr lang="en-US" altLang="zh-CN" sz="3200" dirty="0">
                <a:latin typeface="Arial" panose="020B0604020202020204" pitchFamily="34" charset="0"/>
                <a:cs typeface="Arial" panose="020B0604020202020204" pitchFamily="34" charset="0"/>
              </a:rPr>
              <a:t>Introduction</a:t>
            </a:r>
          </a:p>
          <a:p>
            <a:pPr lvl="1"/>
            <a:r>
              <a:rPr lang="en-US" altLang="zh-CN" sz="3200" dirty="0">
                <a:cs typeface="Arial" panose="020B0604020202020204" pitchFamily="34" charset="0"/>
              </a:rPr>
              <a:t>Traditional Solutions</a:t>
            </a:r>
          </a:p>
          <a:p>
            <a:pPr lvl="1"/>
            <a:r>
              <a:rPr lang="en-US" altLang="zh-CN" sz="3200" dirty="0" err="1">
                <a:latin typeface="Arial" panose="020B0604020202020204" pitchFamily="34" charset="0"/>
                <a:cs typeface="Arial" panose="020B0604020202020204" pitchFamily="34" charset="0"/>
              </a:rPr>
              <a:t>Metasurface</a:t>
            </a:r>
            <a:endParaRPr lang="en-US" altLang="zh-CN" sz="3200" dirty="0">
              <a:latin typeface="Arial" panose="020B0604020202020204" pitchFamily="34" charset="0"/>
              <a:cs typeface="Arial" panose="020B0604020202020204" pitchFamily="34" charset="0"/>
            </a:endParaRPr>
          </a:p>
          <a:p>
            <a:r>
              <a:rPr lang="en-US" altLang="zh-CN" sz="3200" dirty="0">
                <a:solidFill>
                  <a:schemeClr val="tx1">
                    <a:lumMod val="50000"/>
                    <a:lumOff val="50000"/>
                  </a:schemeClr>
                </a:solidFill>
                <a:cs typeface="Arial" panose="020B0604020202020204" pitchFamily="34" charset="0"/>
              </a:rPr>
              <a:t>Harmonic Suppression Theory</a:t>
            </a:r>
          </a:p>
          <a:p>
            <a:r>
              <a:rPr lang="en-US" altLang="zh-CN" sz="3200" dirty="0">
                <a:solidFill>
                  <a:schemeClr val="tx1">
                    <a:lumMod val="50000"/>
                    <a:lumOff val="50000"/>
                  </a:schemeClr>
                </a:solidFill>
                <a:cs typeface="Arial" panose="020B0604020202020204" pitchFamily="34" charset="0"/>
              </a:rPr>
              <a:t>Unit Cell Design</a:t>
            </a:r>
          </a:p>
          <a:p>
            <a:r>
              <a:rPr lang="en-US" altLang="zh-CN" sz="3200" dirty="0">
                <a:solidFill>
                  <a:schemeClr val="tx1">
                    <a:lumMod val="50000"/>
                    <a:lumOff val="50000"/>
                  </a:schemeClr>
                </a:solidFill>
                <a:cs typeface="Arial" panose="020B0604020202020204" pitchFamily="34" charset="0"/>
              </a:rPr>
              <a:t>Simulation Results</a:t>
            </a:r>
          </a:p>
          <a:p>
            <a:r>
              <a:rPr lang="en-US" altLang="zh-CN" sz="3200" dirty="0">
                <a:solidFill>
                  <a:schemeClr val="tx1">
                    <a:lumMod val="50000"/>
                    <a:lumOff val="50000"/>
                  </a:schemeClr>
                </a:solidFill>
                <a:cs typeface="Arial" panose="020B0604020202020204" pitchFamily="34" charset="0"/>
              </a:rPr>
              <a:t>Conclusion</a:t>
            </a:r>
          </a:p>
          <a:p>
            <a:endParaRPr kumimoji="1"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691562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New Era</a:t>
            </a:r>
            <a:endParaRPr lang="zh-CN" altLang="en-US" sz="4400" dirty="0"/>
          </a:p>
        </p:txBody>
      </p:sp>
      <p:sp>
        <p:nvSpPr>
          <p:cNvPr id="23" name="内容占位符 2">
            <a:extLst>
              <a:ext uri="{FF2B5EF4-FFF2-40B4-BE49-F238E27FC236}">
                <a16:creationId xmlns:a16="http://schemas.microsoft.com/office/drawing/2014/main" id="{AFC01838-32BE-42C2-91E2-185A68261896}"/>
              </a:ext>
            </a:extLst>
          </p:cNvPr>
          <p:cNvSpPr txBox="1">
            <a:spLocks/>
          </p:cNvSpPr>
          <p:nvPr/>
        </p:nvSpPr>
        <p:spPr>
          <a:xfrm>
            <a:off x="512547" y="2033782"/>
            <a:ext cx="6734476" cy="31250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CF00"/>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1pPr>
            <a:lvl2pPr marL="742950" indent="-285750" algn="l" defTabSz="914400" rtl="0" eaLnBrk="1" latinLnBrk="0" hangingPunct="1">
              <a:spcBef>
                <a:spcPct val="20000"/>
              </a:spcBef>
              <a:buClr>
                <a:schemeClr val="accent3"/>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2pPr>
            <a:lvl3pPr marL="11430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2800" dirty="0">
                <a:cs typeface="Arial" panose="020B0604020202020204" pitchFamily="34" charset="0"/>
              </a:rPr>
              <a:t>More and more demand</a:t>
            </a:r>
          </a:p>
          <a:p>
            <a:pPr lvl="1"/>
            <a:r>
              <a:rPr kumimoji="1" lang="en-US" altLang="zh-CN" sz="2800" dirty="0">
                <a:cs typeface="Arial" panose="020B0604020202020204" pitchFamily="34" charset="0"/>
              </a:rPr>
              <a:t>Speed</a:t>
            </a:r>
          </a:p>
          <a:p>
            <a:pPr lvl="1"/>
            <a:r>
              <a:rPr kumimoji="1" lang="en-US" altLang="zh-CN" sz="2800" dirty="0">
                <a:cs typeface="Arial" panose="020B0604020202020204" pitchFamily="34" charset="0"/>
              </a:rPr>
              <a:t>Anytime, anywhere</a:t>
            </a:r>
          </a:p>
          <a:p>
            <a:r>
              <a:rPr kumimoji="1" lang="en-US" altLang="zh-CN" sz="2800" dirty="0">
                <a:cs typeface="Arial" panose="020B0604020202020204" pitchFamily="34" charset="0"/>
              </a:rPr>
              <a:t>Internet of things</a:t>
            </a:r>
          </a:p>
          <a:p>
            <a:r>
              <a:rPr kumimoji="1" lang="en-US" altLang="zh-CN" sz="2800" dirty="0">
                <a:cs typeface="Arial" panose="020B0604020202020204" pitchFamily="34" charset="0"/>
              </a:rPr>
              <a:t>Limited electromagnetic spectrum</a:t>
            </a:r>
          </a:p>
        </p:txBody>
      </p:sp>
      <p:sp>
        <p:nvSpPr>
          <p:cNvPr id="24" name="内容占位符 2">
            <a:extLst>
              <a:ext uri="{FF2B5EF4-FFF2-40B4-BE49-F238E27FC236}">
                <a16:creationId xmlns:a16="http://schemas.microsoft.com/office/drawing/2014/main" id="{BFACA1EC-78D0-43A6-B3A5-4E2214BC2F49}"/>
              </a:ext>
            </a:extLst>
          </p:cNvPr>
          <p:cNvSpPr txBox="1">
            <a:spLocks/>
          </p:cNvSpPr>
          <p:nvPr/>
        </p:nvSpPr>
        <p:spPr>
          <a:xfrm>
            <a:off x="6402404" y="2263540"/>
            <a:ext cx="5359265" cy="31250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CF00"/>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1pPr>
            <a:lvl2pPr marL="742950" indent="-285750" algn="l" defTabSz="914400" rtl="0" eaLnBrk="1" latinLnBrk="0" hangingPunct="1">
              <a:spcBef>
                <a:spcPct val="20000"/>
              </a:spcBef>
              <a:buClr>
                <a:schemeClr val="accent3"/>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2pPr>
            <a:lvl3pPr marL="11430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kumimoji="1" lang="en-US" altLang="zh-CN" sz="2800" dirty="0">
              <a:cs typeface="Arial" panose="020B0604020202020204" pitchFamily="34" charset="0"/>
            </a:endParaRPr>
          </a:p>
        </p:txBody>
      </p:sp>
      <p:sp>
        <p:nvSpPr>
          <p:cNvPr id="28" name="内容占位符 2">
            <a:extLst>
              <a:ext uri="{FF2B5EF4-FFF2-40B4-BE49-F238E27FC236}">
                <a16:creationId xmlns:a16="http://schemas.microsoft.com/office/drawing/2014/main" id="{551AA7C0-8610-4B64-B31F-1FB9CEECDB73}"/>
              </a:ext>
            </a:extLst>
          </p:cNvPr>
          <p:cNvSpPr txBox="1">
            <a:spLocks/>
          </p:cNvSpPr>
          <p:nvPr/>
        </p:nvSpPr>
        <p:spPr>
          <a:xfrm>
            <a:off x="4527082" y="3429000"/>
            <a:ext cx="6734476" cy="312500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CF00"/>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1pPr>
            <a:lvl2pPr marL="742950" indent="-285750" algn="l" defTabSz="914400" rtl="0" eaLnBrk="1" latinLnBrk="0" hangingPunct="1">
              <a:spcBef>
                <a:spcPct val="20000"/>
              </a:spcBef>
              <a:buClr>
                <a:schemeClr val="accent3"/>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2pPr>
            <a:lvl3pPr marL="11430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kumimoji="1" lang="en-US" altLang="zh-CN" sz="2800" dirty="0">
              <a:cs typeface="Arial" panose="020B0604020202020204" pitchFamily="34" charset="0"/>
            </a:endParaRPr>
          </a:p>
        </p:txBody>
      </p:sp>
      <p:sp>
        <p:nvSpPr>
          <p:cNvPr id="29" name="内容占位符 2">
            <a:extLst>
              <a:ext uri="{FF2B5EF4-FFF2-40B4-BE49-F238E27FC236}">
                <a16:creationId xmlns:a16="http://schemas.microsoft.com/office/drawing/2014/main" id="{CBD4F342-5D1C-4730-9B29-650932893DF3}"/>
              </a:ext>
            </a:extLst>
          </p:cNvPr>
          <p:cNvSpPr txBox="1">
            <a:spLocks/>
          </p:cNvSpPr>
          <p:nvPr/>
        </p:nvSpPr>
        <p:spPr>
          <a:xfrm>
            <a:off x="8466221" y="2564152"/>
            <a:ext cx="4233512" cy="17296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CF00"/>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1pPr>
            <a:lvl2pPr marL="742950" indent="-285750" algn="l" defTabSz="914400" rtl="0" eaLnBrk="1" latinLnBrk="0" hangingPunct="1">
              <a:spcBef>
                <a:spcPct val="20000"/>
              </a:spcBef>
              <a:buClr>
                <a:schemeClr val="accent3"/>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2pPr>
            <a:lvl3pPr marL="11430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2800" dirty="0">
                <a:cs typeface="Arial" panose="020B0604020202020204" pitchFamily="34" charset="0"/>
              </a:rPr>
              <a:t>Broad-scale</a:t>
            </a:r>
          </a:p>
          <a:p>
            <a:r>
              <a:rPr kumimoji="1" lang="en-US" altLang="zh-CN" sz="2800" dirty="0">
                <a:cs typeface="Arial" panose="020B0604020202020204" pitchFamily="34" charset="0"/>
              </a:rPr>
              <a:t>Efficiency</a:t>
            </a:r>
          </a:p>
          <a:p>
            <a:r>
              <a:rPr kumimoji="1" lang="en-US" altLang="zh-CN" sz="2800" dirty="0">
                <a:cs typeface="Arial" panose="020B0604020202020204" pitchFamily="34" charset="0"/>
              </a:rPr>
              <a:t>Saving</a:t>
            </a:r>
          </a:p>
        </p:txBody>
      </p:sp>
      <p:sp>
        <p:nvSpPr>
          <p:cNvPr id="19" name="箭头: 右 18">
            <a:extLst>
              <a:ext uri="{FF2B5EF4-FFF2-40B4-BE49-F238E27FC236}">
                <a16:creationId xmlns:a16="http://schemas.microsoft.com/office/drawing/2014/main" id="{70CA6949-8763-447B-9398-79589ADDCDC9}"/>
              </a:ext>
            </a:extLst>
          </p:cNvPr>
          <p:cNvSpPr/>
          <p:nvPr/>
        </p:nvSpPr>
        <p:spPr>
          <a:xfrm>
            <a:off x="6360295" y="3153521"/>
            <a:ext cx="1605815" cy="442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5268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1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7CD6E0D-7D2A-4EC9-A50B-E2DEDB56FD0F}"/>
              </a:ext>
            </a:extLst>
          </p:cNvPr>
          <p:cNvPicPr>
            <a:picLocks noChangeAspect="1"/>
          </p:cNvPicPr>
          <p:nvPr/>
        </p:nvPicPr>
        <p:blipFill>
          <a:blip r:embed="rId2"/>
          <a:stretch>
            <a:fillRect/>
          </a:stretch>
        </p:blipFill>
        <p:spPr>
          <a:xfrm>
            <a:off x="475967" y="1789227"/>
            <a:ext cx="4992731" cy="2428159"/>
          </a:xfrm>
          <a:prstGeom prst="rect">
            <a:avLst/>
          </a:prstGeom>
        </p:spPr>
      </p:pic>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Traditional Solutions </a:t>
            </a:r>
            <a:endParaRPr lang="zh-CN" altLang="en-US" sz="4400" dirty="0"/>
          </a:p>
        </p:txBody>
      </p:sp>
      <p:grpSp>
        <p:nvGrpSpPr>
          <p:cNvPr id="6" name="组合 5">
            <a:extLst>
              <a:ext uri="{FF2B5EF4-FFF2-40B4-BE49-F238E27FC236}">
                <a16:creationId xmlns:a16="http://schemas.microsoft.com/office/drawing/2014/main" id="{8554FEA3-4F8A-4CF6-BB32-1ECD165EB3DF}"/>
              </a:ext>
            </a:extLst>
          </p:cNvPr>
          <p:cNvGrpSpPr/>
          <p:nvPr/>
        </p:nvGrpSpPr>
        <p:grpSpPr>
          <a:xfrm>
            <a:off x="529182" y="1263139"/>
            <a:ext cx="4992730" cy="2948407"/>
            <a:chOff x="885227" y="2093418"/>
            <a:chExt cx="4742649" cy="3699966"/>
          </a:xfrm>
        </p:grpSpPr>
        <p:sp>
          <p:nvSpPr>
            <p:cNvPr id="8" name="Rectangle 28">
              <a:extLst>
                <a:ext uri="{FF2B5EF4-FFF2-40B4-BE49-F238E27FC236}">
                  <a16:creationId xmlns:a16="http://schemas.microsoft.com/office/drawing/2014/main" id="{092CC02B-3E24-4B68-8955-51CF144EEF90}"/>
                </a:ext>
              </a:extLst>
            </p:cNvPr>
            <p:cNvSpPr/>
            <p:nvPr/>
          </p:nvSpPr>
          <p:spPr>
            <a:xfrm>
              <a:off x="885228" y="2093420"/>
              <a:ext cx="4742647" cy="3699964"/>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9" name="TextBox 7">
              <a:extLst>
                <a:ext uri="{FF2B5EF4-FFF2-40B4-BE49-F238E27FC236}">
                  <a16:creationId xmlns:a16="http://schemas.microsoft.com/office/drawing/2014/main" id="{E3B9C070-DBEF-4F1F-9D7E-8104925BDA40}"/>
                </a:ext>
              </a:extLst>
            </p:cNvPr>
            <p:cNvSpPr txBox="1"/>
            <p:nvPr/>
          </p:nvSpPr>
          <p:spPr>
            <a:xfrm>
              <a:off x="885227" y="2093418"/>
              <a:ext cx="4742649" cy="486368"/>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kumimoji="1" lang="en-US" altLang="zh-CN" sz="2800" dirty="0">
                  <a:latin typeface="Arial" panose="020B0604020202020204" pitchFamily="34" charset="0"/>
                  <a:cs typeface="Arial" panose="020B0604020202020204" pitchFamily="34" charset="0"/>
                </a:rPr>
                <a:t>Massive MIMO</a:t>
              </a:r>
            </a:p>
          </p:txBody>
        </p:sp>
        <p:pic>
          <p:nvPicPr>
            <p:cNvPr id="11" name="图片 10">
              <a:extLst>
                <a:ext uri="{FF2B5EF4-FFF2-40B4-BE49-F238E27FC236}">
                  <a16:creationId xmlns:a16="http://schemas.microsoft.com/office/drawing/2014/main" id="{FBAA6E01-52DB-43F2-8009-E023C05125E1}"/>
                </a:ext>
              </a:extLst>
            </p:cNvPr>
            <p:cNvPicPr>
              <a:picLocks noChangeAspect="1"/>
            </p:cNvPicPr>
            <p:nvPr/>
          </p:nvPicPr>
          <p:blipFill>
            <a:blip r:embed="rId3"/>
            <a:stretch>
              <a:fillRect/>
            </a:stretch>
          </p:blipFill>
          <p:spPr>
            <a:xfrm>
              <a:off x="4688713" y="4869451"/>
              <a:ext cx="361969" cy="196860"/>
            </a:xfrm>
            <a:prstGeom prst="rect">
              <a:avLst/>
            </a:prstGeom>
          </p:spPr>
        </p:pic>
        <p:pic>
          <p:nvPicPr>
            <p:cNvPr id="12" name="图片 11">
              <a:extLst>
                <a:ext uri="{FF2B5EF4-FFF2-40B4-BE49-F238E27FC236}">
                  <a16:creationId xmlns:a16="http://schemas.microsoft.com/office/drawing/2014/main" id="{7EC8D321-F2D8-4B2C-B5C6-7D3DEFC98505}"/>
                </a:ext>
              </a:extLst>
            </p:cNvPr>
            <p:cNvPicPr>
              <a:picLocks noChangeAspect="1"/>
            </p:cNvPicPr>
            <p:nvPr/>
          </p:nvPicPr>
          <p:blipFill>
            <a:blip r:embed="rId3"/>
            <a:stretch>
              <a:fillRect/>
            </a:stretch>
          </p:blipFill>
          <p:spPr>
            <a:xfrm>
              <a:off x="2072110" y="4339284"/>
              <a:ext cx="361969" cy="196860"/>
            </a:xfrm>
            <a:prstGeom prst="rect">
              <a:avLst/>
            </a:prstGeom>
          </p:spPr>
        </p:pic>
      </p:grpSp>
      <p:sp>
        <p:nvSpPr>
          <p:cNvPr id="14" name="文本框 13">
            <a:extLst>
              <a:ext uri="{FF2B5EF4-FFF2-40B4-BE49-F238E27FC236}">
                <a16:creationId xmlns:a16="http://schemas.microsoft.com/office/drawing/2014/main" id="{DDE83118-9FC4-445A-9F2E-25B0A7993335}"/>
              </a:ext>
            </a:extLst>
          </p:cNvPr>
          <p:cNvSpPr txBox="1"/>
          <p:nvPr/>
        </p:nvSpPr>
        <p:spPr>
          <a:xfrm>
            <a:off x="322296" y="6541936"/>
            <a:ext cx="8475475" cy="337652"/>
          </a:xfrm>
          <a:prstGeom prst="rect">
            <a:avLst/>
          </a:prstGeom>
          <a:noFill/>
        </p:spPr>
        <p:txBody>
          <a:bodyPr wrap="square" rtlCol="0">
            <a:spAutoFit/>
          </a:bodyPr>
          <a:lstStyle/>
          <a:p>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[8] T. L. Marzetta, et al. </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p:txBody>
      </p:sp>
      <p:pic>
        <p:nvPicPr>
          <p:cNvPr id="10" name="图片 9">
            <a:extLst>
              <a:ext uri="{FF2B5EF4-FFF2-40B4-BE49-F238E27FC236}">
                <a16:creationId xmlns:a16="http://schemas.microsoft.com/office/drawing/2014/main" id="{5D323C0B-FDAE-4A53-B89D-78DB7B82223F}"/>
              </a:ext>
            </a:extLst>
          </p:cNvPr>
          <p:cNvPicPr>
            <a:picLocks noChangeAspect="1"/>
          </p:cNvPicPr>
          <p:nvPr/>
        </p:nvPicPr>
        <p:blipFill>
          <a:blip r:embed="rId4"/>
          <a:stretch>
            <a:fillRect/>
          </a:stretch>
        </p:blipFill>
        <p:spPr>
          <a:xfrm>
            <a:off x="7043347" y="1789227"/>
            <a:ext cx="4089251" cy="1482354"/>
          </a:xfrm>
          <a:prstGeom prst="rect">
            <a:avLst/>
          </a:prstGeom>
        </p:spPr>
      </p:pic>
      <p:grpSp>
        <p:nvGrpSpPr>
          <p:cNvPr id="15" name="组合 14">
            <a:extLst>
              <a:ext uri="{FF2B5EF4-FFF2-40B4-BE49-F238E27FC236}">
                <a16:creationId xmlns:a16="http://schemas.microsoft.com/office/drawing/2014/main" id="{335BA3E6-4F27-4BCB-8A2E-8671FAABBD93}"/>
              </a:ext>
            </a:extLst>
          </p:cNvPr>
          <p:cNvGrpSpPr/>
          <p:nvPr/>
        </p:nvGrpSpPr>
        <p:grpSpPr>
          <a:xfrm>
            <a:off x="6396309" y="1263139"/>
            <a:ext cx="5319724" cy="2173107"/>
            <a:chOff x="885227" y="2093418"/>
            <a:chExt cx="4742649" cy="3699966"/>
          </a:xfrm>
        </p:grpSpPr>
        <p:sp>
          <p:nvSpPr>
            <p:cNvPr id="16" name="Rectangle 28">
              <a:extLst>
                <a:ext uri="{FF2B5EF4-FFF2-40B4-BE49-F238E27FC236}">
                  <a16:creationId xmlns:a16="http://schemas.microsoft.com/office/drawing/2014/main" id="{9C451A19-7677-4E30-B3DF-075CD0CCE3DC}"/>
                </a:ext>
              </a:extLst>
            </p:cNvPr>
            <p:cNvSpPr/>
            <p:nvPr/>
          </p:nvSpPr>
          <p:spPr>
            <a:xfrm>
              <a:off x="885228" y="2093420"/>
              <a:ext cx="4742647" cy="3699964"/>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7" name="TextBox 7">
              <a:extLst>
                <a:ext uri="{FF2B5EF4-FFF2-40B4-BE49-F238E27FC236}">
                  <a16:creationId xmlns:a16="http://schemas.microsoft.com/office/drawing/2014/main" id="{543F9B07-D6D8-478F-82B6-8EF1FBBE66E8}"/>
                </a:ext>
              </a:extLst>
            </p:cNvPr>
            <p:cNvSpPr txBox="1"/>
            <p:nvPr/>
          </p:nvSpPr>
          <p:spPr>
            <a:xfrm>
              <a:off x="885227" y="2093418"/>
              <a:ext cx="4742649" cy="659890"/>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kumimoji="1" lang="en-US" altLang="zh-CN" sz="2800" dirty="0">
                  <a:cs typeface="Arial" panose="020B0604020202020204" pitchFamily="34" charset="0"/>
                </a:rPr>
                <a:t>Millimeter Wave Communication</a:t>
              </a:r>
            </a:p>
          </p:txBody>
        </p:sp>
        <p:pic>
          <p:nvPicPr>
            <p:cNvPr id="18" name="图片 17">
              <a:extLst>
                <a:ext uri="{FF2B5EF4-FFF2-40B4-BE49-F238E27FC236}">
                  <a16:creationId xmlns:a16="http://schemas.microsoft.com/office/drawing/2014/main" id="{5CBF6D17-51E9-42BE-A489-08ADA1181132}"/>
                </a:ext>
              </a:extLst>
            </p:cNvPr>
            <p:cNvPicPr>
              <a:picLocks noChangeAspect="1"/>
            </p:cNvPicPr>
            <p:nvPr/>
          </p:nvPicPr>
          <p:blipFill>
            <a:blip r:embed="rId3"/>
            <a:stretch>
              <a:fillRect/>
            </a:stretch>
          </p:blipFill>
          <p:spPr>
            <a:xfrm>
              <a:off x="4688713" y="4869451"/>
              <a:ext cx="361969" cy="196860"/>
            </a:xfrm>
            <a:prstGeom prst="rect">
              <a:avLst/>
            </a:prstGeom>
          </p:spPr>
        </p:pic>
      </p:grpSp>
      <p:sp>
        <p:nvSpPr>
          <p:cNvPr id="22" name="内容占位符 2">
            <a:extLst>
              <a:ext uri="{FF2B5EF4-FFF2-40B4-BE49-F238E27FC236}">
                <a16:creationId xmlns:a16="http://schemas.microsoft.com/office/drawing/2014/main" id="{2F40CEA8-D0F5-4143-9000-B93183A33115}"/>
              </a:ext>
            </a:extLst>
          </p:cNvPr>
          <p:cNvSpPr>
            <a:spLocks noGrp="1"/>
          </p:cNvSpPr>
          <p:nvPr>
            <p:ph idx="1"/>
          </p:nvPr>
        </p:nvSpPr>
        <p:spPr>
          <a:xfrm>
            <a:off x="1690827" y="5748590"/>
            <a:ext cx="10108311" cy="548459"/>
          </a:xfrm>
        </p:spPr>
        <p:txBody>
          <a:bodyPr>
            <a:noAutofit/>
          </a:bodyPr>
          <a:lstStyle/>
          <a:p>
            <a:r>
              <a:rPr kumimoji="1" lang="en-US" altLang="zh-CN" sz="2800" dirty="0">
                <a:cs typeface="Arial" panose="020B0604020202020204" pitchFamily="34" charset="0"/>
              </a:rPr>
              <a:t>High cost and power consumption; Difficult to deploy </a:t>
            </a:r>
          </a:p>
        </p:txBody>
      </p:sp>
      <p:sp>
        <p:nvSpPr>
          <p:cNvPr id="25" name="内容占位符 2">
            <a:extLst>
              <a:ext uri="{FF2B5EF4-FFF2-40B4-BE49-F238E27FC236}">
                <a16:creationId xmlns:a16="http://schemas.microsoft.com/office/drawing/2014/main" id="{1072E433-733F-4669-B790-4CA3167CD1DE}"/>
              </a:ext>
            </a:extLst>
          </p:cNvPr>
          <p:cNvSpPr txBox="1">
            <a:spLocks/>
          </p:cNvSpPr>
          <p:nvPr/>
        </p:nvSpPr>
        <p:spPr>
          <a:xfrm>
            <a:off x="7622589" y="3992151"/>
            <a:ext cx="3785217" cy="54845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CF00"/>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1pPr>
            <a:lvl2pPr marL="742950" indent="-285750" algn="l" defTabSz="914400" rtl="0" eaLnBrk="1" latinLnBrk="0" hangingPunct="1">
              <a:spcBef>
                <a:spcPct val="20000"/>
              </a:spcBef>
              <a:buClr>
                <a:schemeClr val="accent3"/>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2pPr>
            <a:lvl3pPr marL="11430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2800" dirty="0">
                <a:cs typeface="Arial" panose="020B0604020202020204" pitchFamily="34" charset="0"/>
              </a:rPr>
              <a:t>High speed</a:t>
            </a:r>
          </a:p>
          <a:p>
            <a:r>
              <a:rPr kumimoji="1" lang="en-US" altLang="zh-CN" sz="2800" dirty="0">
                <a:cs typeface="Arial" panose="020B0604020202020204" pitchFamily="34" charset="0"/>
              </a:rPr>
              <a:t>Large band width</a:t>
            </a:r>
          </a:p>
        </p:txBody>
      </p:sp>
      <p:sp>
        <p:nvSpPr>
          <p:cNvPr id="26" name="内容占位符 2">
            <a:extLst>
              <a:ext uri="{FF2B5EF4-FFF2-40B4-BE49-F238E27FC236}">
                <a16:creationId xmlns:a16="http://schemas.microsoft.com/office/drawing/2014/main" id="{DC21F1AA-DE90-47A1-935D-9BC37025AFAC}"/>
              </a:ext>
            </a:extLst>
          </p:cNvPr>
          <p:cNvSpPr txBox="1">
            <a:spLocks/>
          </p:cNvSpPr>
          <p:nvPr/>
        </p:nvSpPr>
        <p:spPr>
          <a:xfrm>
            <a:off x="529182" y="4401952"/>
            <a:ext cx="5319722" cy="119290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rgbClr val="FFCF00"/>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1pPr>
            <a:lvl2pPr marL="742950" indent="-285750" algn="l" defTabSz="914400" rtl="0" eaLnBrk="1" latinLnBrk="0" hangingPunct="1">
              <a:spcBef>
                <a:spcPct val="20000"/>
              </a:spcBef>
              <a:buClr>
                <a:schemeClr val="accent3"/>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2pPr>
            <a:lvl3pPr marL="11430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2800" dirty="0">
                <a:cs typeface="Arial" panose="020B0604020202020204" pitchFamily="34" charset="0"/>
              </a:rPr>
              <a:t>Spatial–division multiplexing</a:t>
            </a:r>
          </a:p>
          <a:p>
            <a:r>
              <a:rPr kumimoji="1" lang="en-US" altLang="zh-CN" sz="2800" dirty="0">
                <a:cs typeface="Arial" panose="020B0604020202020204" pitchFamily="34" charset="0"/>
              </a:rPr>
              <a:t>Phased array antenna</a:t>
            </a:r>
          </a:p>
        </p:txBody>
      </p:sp>
      <p:sp>
        <p:nvSpPr>
          <p:cNvPr id="27" name="矩形 26">
            <a:extLst>
              <a:ext uri="{FF2B5EF4-FFF2-40B4-BE49-F238E27FC236}">
                <a16:creationId xmlns:a16="http://schemas.microsoft.com/office/drawing/2014/main" id="{BFD68211-8ED9-47F8-B9EF-5081C2986817}"/>
              </a:ext>
            </a:extLst>
          </p:cNvPr>
          <p:cNvSpPr/>
          <p:nvPr/>
        </p:nvSpPr>
        <p:spPr>
          <a:xfrm>
            <a:off x="1690827" y="5748590"/>
            <a:ext cx="8882478" cy="548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339739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a:extLst>
              <a:ext uri="{FF2B5EF4-FFF2-40B4-BE49-F238E27FC236}">
                <a16:creationId xmlns:a16="http://schemas.microsoft.com/office/drawing/2014/main" id="{60DB66D0-38D9-4757-9BA5-C26A5431EA84}"/>
              </a:ext>
            </a:extLst>
          </p:cNvPr>
          <p:cNvPicPr>
            <a:picLocks noChangeAspect="1"/>
          </p:cNvPicPr>
          <p:nvPr/>
        </p:nvPicPr>
        <p:blipFill>
          <a:blip r:embed="rId2"/>
          <a:stretch>
            <a:fillRect/>
          </a:stretch>
        </p:blipFill>
        <p:spPr>
          <a:xfrm>
            <a:off x="8246293" y="1832922"/>
            <a:ext cx="3690816" cy="2375277"/>
          </a:xfrm>
          <a:prstGeom prst="rect">
            <a:avLst/>
          </a:prstGeom>
        </p:spPr>
      </p:pic>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lang="en-US" altLang="zh-CN" sz="4400" dirty="0"/>
              <a:t>Intelligent </a:t>
            </a:r>
            <a:r>
              <a:rPr lang="en-US" altLang="zh-CN" sz="4400" dirty="0" err="1"/>
              <a:t>Metasurface</a:t>
            </a:r>
            <a:endParaRPr lang="zh-CN" altLang="en-US" sz="4400" dirty="0"/>
          </a:p>
        </p:txBody>
      </p:sp>
      <p:sp>
        <p:nvSpPr>
          <p:cNvPr id="7" name="内容占位符 2">
            <a:extLst>
              <a:ext uri="{FF2B5EF4-FFF2-40B4-BE49-F238E27FC236}">
                <a16:creationId xmlns:a16="http://schemas.microsoft.com/office/drawing/2014/main" id="{FD0E4AEF-2ED4-8B44-9D3A-73F03DB06B5E}"/>
              </a:ext>
            </a:extLst>
          </p:cNvPr>
          <p:cNvSpPr>
            <a:spLocks noGrp="1"/>
          </p:cNvSpPr>
          <p:nvPr>
            <p:ph idx="1"/>
          </p:nvPr>
        </p:nvSpPr>
        <p:spPr>
          <a:xfrm>
            <a:off x="254891" y="4988564"/>
            <a:ext cx="6821185" cy="1496950"/>
          </a:xfrm>
        </p:spPr>
        <p:txBody>
          <a:bodyPr>
            <a:normAutofit/>
          </a:bodyPr>
          <a:lstStyle/>
          <a:p>
            <a:r>
              <a:rPr kumimoji="1" lang="en-US" altLang="zh-CN" sz="2800" dirty="0">
                <a:cs typeface="Arial" panose="020B0604020202020204" pitchFamily="34" charset="0"/>
              </a:rPr>
              <a:t>Low cost; Low power consumption</a:t>
            </a:r>
          </a:p>
          <a:p>
            <a:r>
              <a:rPr kumimoji="1" lang="en-US" altLang="zh-CN" sz="2800" dirty="0">
                <a:cs typeface="Arial" panose="020B0604020202020204" pitchFamily="34" charset="0"/>
              </a:rPr>
              <a:t>High reliability</a:t>
            </a:r>
          </a:p>
        </p:txBody>
      </p:sp>
      <p:pic>
        <p:nvPicPr>
          <p:cNvPr id="4" name="Picture 13">
            <a:extLst>
              <a:ext uri="{FF2B5EF4-FFF2-40B4-BE49-F238E27FC236}">
                <a16:creationId xmlns:a16="http://schemas.microsoft.com/office/drawing/2014/main" id="{62CABCAD-0F25-4648-B032-A2650BAF8620}"/>
              </a:ext>
            </a:extLst>
          </p:cNvPr>
          <p:cNvPicPr>
            <a:picLocks noChangeAspect="1"/>
          </p:cNvPicPr>
          <p:nvPr/>
        </p:nvPicPr>
        <p:blipFill rotWithShape="1">
          <a:blip r:embed="rId3"/>
          <a:srcRect b="7099"/>
          <a:stretch/>
        </p:blipFill>
        <p:spPr>
          <a:xfrm>
            <a:off x="4767876" y="1606596"/>
            <a:ext cx="2749337" cy="2932415"/>
          </a:xfrm>
          <a:prstGeom prst="rect">
            <a:avLst/>
          </a:prstGeom>
        </p:spPr>
      </p:pic>
      <p:pic>
        <p:nvPicPr>
          <p:cNvPr id="5" name="图片 4">
            <a:extLst>
              <a:ext uri="{FF2B5EF4-FFF2-40B4-BE49-F238E27FC236}">
                <a16:creationId xmlns:a16="http://schemas.microsoft.com/office/drawing/2014/main" id="{BE34E851-6A3C-42CF-B1F8-7BBB61F429BC}"/>
              </a:ext>
            </a:extLst>
          </p:cNvPr>
          <p:cNvPicPr>
            <a:picLocks noChangeAspect="1"/>
          </p:cNvPicPr>
          <p:nvPr/>
        </p:nvPicPr>
        <p:blipFill>
          <a:blip r:embed="rId4"/>
          <a:stretch>
            <a:fillRect/>
          </a:stretch>
        </p:blipFill>
        <p:spPr>
          <a:xfrm>
            <a:off x="609600" y="1629622"/>
            <a:ext cx="2875061" cy="2631504"/>
          </a:xfrm>
          <a:prstGeom prst="rect">
            <a:avLst/>
          </a:prstGeom>
        </p:spPr>
      </p:pic>
      <p:grpSp>
        <p:nvGrpSpPr>
          <p:cNvPr id="11" name="组合 10">
            <a:extLst>
              <a:ext uri="{FF2B5EF4-FFF2-40B4-BE49-F238E27FC236}">
                <a16:creationId xmlns:a16="http://schemas.microsoft.com/office/drawing/2014/main" id="{589DE1A3-B9BB-43B4-AF61-2E098C6B0B72}"/>
              </a:ext>
            </a:extLst>
          </p:cNvPr>
          <p:cNvGrpSpPr/>
          <p:nvPr/>
        </p:nvGrpSpPr>
        <p:grpSpPr>
          <a:xfrm>
            <a:off x="236299" y="1120959"/>
            <a:ext cx="3695310" cy="3494252"/>
            <a:chOff x="885227" y="2093418"/>
            <a:chExt cx="4742649" cy="3699966"/>
          </a:xfrm>
        </p:grpSpPr>
        <p:sp>
          <p:nvSpPr>
            <p:cNvPr id="12" name="Rectangle 28">
              <a:extLst>
                <a:ext uri="{FF2B5EF4-FFF2-40B4-BE49-F238E27FC236}">
                  <a16:creationId xmlns:a16="http://schemas.microsoft.com/office/drawing/2014/main" id="{7E06A8D4-0E0F-46FF-AE78-291143068EA7}"/>
                </a:ext>
              </a:extLst>
            </p:cNvPr>
            <p:cNvSpPr/>
            <p:nvPr/>
          </p:nvSpPr>
          <p:spPr>
            <a:xfrm>
              <a:off x="885228" y="2093420"/>
              <a:ext cx="4742647" cy="3699964"/>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3" name="TextBox 7">
              <a:extLst>
                <a:ext uri="{FF2B5EF4-FFF2-40B4-BE49-F238E27FC236}">
                  <a16:creationId xmlns:a16="http://schemas.microsoft.com/office/drawing/2014/main" id="{0F426D91-A595-4780-BAA5-73A93ECA56F0}"/>
                </a:ext>
              </a:extLst>
            </p:cNvPr>
            <p:cNvSpPr txBox="1"/>
            <p:nvPr/>
          </p:nvSpPr>
          <p:spPr>
            <a:xfrm>
              <a:off x="885227" y="2093418"/>
              <a:ext cx="4742649" cy="486368"/>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kumimoji="1" lang="en-US" altLang="zh-CN" sz="2800" dirty="0">
                  <a:latin typeface="Arial" panose="020B0604020202020204" pitchFamily="34" charset="0"/>
                  <a:cs typeface="Arial" panose="020B0604020202020204" pitchFamily="34" charset="0"/>
                </a:rPr>
                <a:t>Sample Structure</a:t>
              </a:r>
            </a:p>
          </p:txBody>
        </p:sp>
        <p:pic>
          <p:nvPicPr>
            <p:cNvPr id="14" name="图片 13">
              <a:extLst>
                <a:ext uri="{FF2B5EF4-FFF2-40B4-BE49-F238E27FC236}">
                  <a16:creationId xmlns:a16="http://schemas.microsoft.com/office/drawing/2014/main" id="{471B89E9-EE36-48A7-AA73-5F77E4F912EB}"/>
                </a:ext>
              </a:extLst>
            </p:cNvPr>
            <p:cNvPicPr>
              <a:picLocks noChangeAspect="1"/>
            </p:cNvPicPr>
            <p:nvPr/>
          </p:nvPicPr>
          <p:blipFill>
            <a:blip r:embed="rId5"/>
            <a:stretch>
              <a:fillRect/>
            </a:stretch>
          </p:blipFill>
          <p:spPr>
            <a:xfrm>
              <a:off x="4688713" y="4869451"/>
              <a:ext cx="361969" cy="196860"/>
            </a:xfrm>
            <a:prstGeom prst="rect">
              <a:avLst/>
            </a:prstGeom>
          </p:spPr>
        </p:pic>
      </p:grpSp>
      <p:grpSp>
        <p:nvGrpSpPr>
          <p:cNvPr id="16" name="组合 15">
            <a:extLst>
              <a:ext uri="{FF2B5EF4-FFF2-40B4-BE49-F238E27FC236}">
                <a16:creationId xmlns:a16="http://schemas.microsoft.com/office/drawing/2014/main" id="{6993FA3D-ACB4-4BB6-9926-E68272B7B309}"/>
              </a:ext>
            </a:extLst>
          </p:cNvPr>
          <p:cNvGrpSpPr/>
          <p:nvPr/>
        </p:nvGrpSpPr>
        <p:grpSpPr>
          <a:xfrm>
            <a:off x="4483086" y="1120959"/>
            <a:ext cx="3284230" cy="3494250"/>
            <a:chOff x="885227" y="2093418"/>
            <a:chExt cx="4742649" cy="3699966"/>
          </a:xfrm>
        </p:grpSpPr>
        <p:sp>
          <p:nvSpPr>
            <p:cNvPr id="17" name="Rectangle 28">
              <a:extLst>
                <a:ext uri="{FF2B5EF4-FFF2-40B4-BE49-F238E27FC236}">
                  <a16:creationId xmlns:a16="http://schemas.microsoft.com/office/drawing/2014/main" id="{BD938817-0DBF-4BBC-92D6-0B72814AF376}"/>
                </a:ext>
              </a:extLst>
            </p:cNvPr>
            <p:cNvSpPr/>
            <p:nvPr/>
          </p:nvSpPr>
          <p:spPr>
            <a:xfrm>
              <a:off x="885228" y="2093420"/>
              <a:ext cx="4742647" cy="3699964"/>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8" name="TextBox 7">
              <a:extLst>
                <a:ext uri="{FF2B5EF4-FFF2-40B4-BE49-F238E27FC236}">
                  <a16:creationId xmlns:a16="http://schemas.microsoft.com/office/drawing/2014/main" id="{679F4586-5B55-47FD-BF82-0BE0AC67050F}"/>
                </a:ext>
              </a:extLst>
            </p:cNvPr>
            <p:cNvSpPr txBox="1"/>
            <p:nvPr/>
          </p:nvSpPr>
          <p:spPr>
            <a:xfrm>
              <a:off x="885227" y="2093418"/>
              <a:ext cx="4742649" cy="486368"/>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kumimoji="1" lang="en-US" altLang="zh-CN" sz="2800" dirty="0">
                  <a:latin typeface="Arial" panose="020B0604020202020204" pitchFamily="34" charset="0"/>
                  <a:cs typeface="Arial" panose="020B0604020202020204" pitchFamily="34" charset="0"/>
                </a:rPr>
                <a:t>Dead Zone Relay</a:t>
              </a:r>
            </a:p>
          </p:txBody>
        </p:sp>
        <p:pic>
          <p:nvPicPr>
            <p:cNvPr id="20" name="图片 19">
              <a:extLst>
                <a:ext uri="{FF2B5EF4-FFF2-40B4-BE49-F238E27FC236}">
                  <a16:creationId xmlns:a16="http://schemas.microsoft.com/office/drawing/2014/main" id="{A7377FB1-0DA0-41E9-AFB7-52702E3B4658}"/>
                </a:ext>
              </a:extLst>
            </p:cNvPr>
            <p:cNvPicPr>
              <a:picLocks noChangeAspect="1"/>
            </p:cNvPicPr>
            <p:nvPr/>
          </p:nvPicPr>
          <p:blipFill>
            <a:blip r:embed="rId5"/>
            <a:stretch>
              <a:fillRect/>
            </a:stretch>
          </p:blipFill>
          <p:spPr>
            <a:xfrm>
              <a:off x="2072110" y="4339284"/>
              <a:ext cx="361969" cy="196860"/>
            </a:xfrm>
            <a:prstGeom prst="rect">
              <a:avLst/>
            </a:prstGeom>
          </p:spPr>
        </p:pic>
      </p:grpSp>
      <p:grpSp>
        <p:nvGrpSpPr>
          <p:cNvPr id="28" name="组合 27">
            <a:extLst>
              <a:ext uri="{FF2B5EF4-FFF2-40B4-BE49-F238E27FC236}">
                <a16:creationId xmlns:a16="http://schemas.microsoft.com/office/drawing/2014/main" id="{AFC97588-F5E4-4CDD-91DC-20E59F640FF6}"/>
              </a:ext>
            </a:extLst>
          </p:cNvPr>
          <p:cNvGrpSpPr/>
          <p:nvPr/>
        </p:nvGrpSpPr>
        <p:grpSpPr>
          <a:xfrm>
            <a:off x="8286351" y="1120959"/>
            <a:ext cx="3650760" cy="3494248"/>
            <a:chOff x="885227" y="2093418"/>
            <a:chExt cx="4742649" cy="3699966"/>
          </a:xfrm>
        </p:grpSpPr>
        <p:sp>
          <p:nvSpPr>
            <p:cNvPr id="29" name="Rectangle 28">
              <a:extLst>
                <a:ext uri="{FF2B5EF4-FFF2-40B4-BE49-F238E27FC236}">
                  <a16:creationId xmlns:a16="http://schemas.microsoft.com/office/drawing/2014/main" id="{9F6B03E5-7B5C-4519-A1B2-4737AA5977AA}"/>
                </a:ext>
              </a:extLst>
            </p:cNvPr>
            <p:cNvSpPr/>
            <p:nvPr/>
          </p:nvSpPr>
          <p:spPr>
            <a:xfrm>
              <a:off x="885228" y="2093420"/>
              <a:ext cx="4742647" cy="3699964"/>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30" name="TextBox 7">
              <a:extLst>
                <a:ext uri="{FF2B5EF4-FFF2-40B4-BE49-F238E27FC236}">
                  <a16:creationId xmlns:a16="http://schemas.microsoft.com/office/drawing/2014/main" id="{6DAF414B-7EA7-4AF8-9FA4-2907F4456DAA}"/>
                </a:ext>
              </a:extLst>
            </p:cNvPr>
            <p:cNvSpPr txBox="1"/>
            <p:nvPr/>
          </p:nvSpPr>
          <p:spPr>
            <a:xfrm>
              <a:off x="885227" y="2093418"/>
              <a:ext cx="4742649" cy="486368"/>
            </a:xfrm>
            <a:prstGeom prst="rect">
              <a:avLst/>
            </a:prstGeom>
            <a:solidFill>
              <a:srgbClr val="002965"/>
            </a:solidFill>
            <a:ln>
              <a:noFill/>
            </a:ln>
            <a:extLst>
              <a:ext uri="{C572A759-6A51-4108-AA02-DFA0A04FC94B}">
                <ma14:wrappingTextBoxFlag xmlns:ma14="http://schemas.microsoft.com/office/mac/drawingml/2011/main" xmlns:a14="http://schemas.microsoft.com/office/drawing/2010/main" xmlns:m="http://schemas.openxmlformats.org/officeDocument/2006/math" xmlns=""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kumimoji="1" lang="en-US" altLang="zh-CN" sz="2800" dirty="0">
                  <a:latin typeface="Arial" panose="020B0604020202020204" pitchFamily="34" charset="0"/>
                  <a:cs typeface="Arial" panose="020B0604020202020204" pitchFamily="34" charset="0"/>
                </a:rPr>
                <a:t>Programmable</a:t>
              </a:r>
            </a:p>
          </p:txBody>
        </p:sp>
        <p:pic>
          <p:nvPicPr>
            <p:cNvPr id="31" name="图片 30">
              <a:extLst>
                <a:ext uri="{FF2B5EF4-FFF2-40B4-BE49-F238E27FC236}">
                  <a16:creationId xmlns:a16="http://schemas.microsoft.com/office/drawing/2014/main" id="{F7C1C54E-FFDB-44D3-9493-B2156BE2357A}"/>
                </a:ext>
              </a:extLst>
            </p:cNvPr>
            <p:cNvPicPr>
              <a:picLocks noChangeAspect="1"/>
            </p:cNvPicPr>
            <p:nvPr/>
          </p:nvPicPr>
          <p:blipFill>
            <a:blip r:embed="rId5"/>
            <a:stretch>
              <a:fillRect/>
            </a:stretch>
          </p:blipFill>
          <p:spPr>
            <a:xfrm>
              <a:off x="4688713" y="4869451"/>
              <a:ext cx="361969" cy="196860"/>
            </a:xfrm>
            <a:prstGeom prst="rect">
              <a:avLst/>
            </a:prstGeom>
          </p:spPr>
        </p:pic>
      </p:grpSp>
      <p:sp>
        <p:nvSpPr>
          <p:cNvPr id="37" name="内容占位符 2">
            <a:extLst>
              <a:ext uri="{FF2B5EF4-FFF2-40B4-BE49-F238E27FC236}">
                <a16:creationId xmlns:a16="http://schemas.microsoft.com/office/drawing/2014/main" id="{50CE3482-8ED9-4E5C-9E7F-9E1F8404E829}"/>
              </a:ext>
            </a:extLst>
          </p:cNvPr>
          <p:cNvSpPr txBox="1">
            <a:spLocks/>
          </p:cNvSpPr>
          <p:nvPr/>
        </p:nvSpPr>
        <p:spPr>
          <a:xfrm>
            <a:off x="6802593" y="4949898"/>
            <a:ext cx="5134516" cy="146419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rgbClr val="FFCF00"/>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1pPr>
            <a:lvl2pPr marL="742950" indent="-285750" algn="l" defTabSz="914400" rtl="0" eaLnBrk="1" latinLnBrk="0" hangingPunct="1">
              <a:spcBef>
                <a:spcPct val="20000"/>
              </a:spcBef>
              <a:buClr>
                <a:schemeClr val="accent3"/>
              </a:buClr>
              <a:buFont typeface="Wingdings" charset="2"/>
              <a:buChar char="§"/>
              <a:defRPr sz="2000" kern="1200" baseline="0">
                <a:solidFill>
                  <a:srgbClr val="002D5E"/>
                </a:solidFill>
                <a:latin typeface="Arial" panose="020B0604020202020204" pitchFamily="34" charset="0"/>
                <a:ea typeface="微软雅黑" pitchFamily="34" charset="-122"/>
                <a:cs typeface="Arial"/>
              </a:defRPr>
            </a:lvl2pPr>
            <a:lvl3pPr marL="11430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3pPr>
            <a:lvl4pPr marL="16002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4pPr>
            <a:lvl5pPr marL="2057400" indent="-228600" algn="l" defTabSz="914400" rtl="0" eaLnBrk="1" latinLnBrk="0" hangingPunct="1">
              <a:spcBef>
                <a:spcPct val="20000"/>
              </a:spcBef>
              <a:buFont typeface="Arial" pitchFamily="34" charset="0"/>
              <a:buChar char="»"/>
              <a:defRPr sz="2000" kern="1200" baseline="0">
                <a:solidFill>
                  <a:srgbClr val="002D5E"/>
                </a:solidFill>
                <a:latin typeface="Arial" panose="020B0604020202020204" pitchFamily="34" charset="0"/>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2800" dirty="0">
                <a:cs typeface="Arial" panose="020B0604020202020204" pitchFamily="34" charset="0"/>
              </a:rPr>
              <a:t>Intelligent programmable</a:t>
            </a:r>
          </a:p>
          <a:p>
            <a:r>
              <a:rPr kumimoji="1" lang="en-US" altLang="zh-CN" sz="2800" dirty="0">
                <a:cs typeface="Arial" panose="020B0604020202020204" pitchFamily="34" charset="0"/>
              </a:rPr>
              <a:t>High-precision</a:t>
            </a:r>
          </a:p>
        </p:txBody>
      </p:sp>
      <p:sp>
        <p:nvSpPr>
          <p:cNvPr id="38" name="文本框 37">
            <a:extLst>
              <a:ext uri="{FF2B5EF4-FFF2-40B4-BE49-F238E27FC236}">
                <a16:creationId xmlns:a16="http://schemas.microsoft.com/office/drawing/2014/main" id="{B9823AB1-F6FA-429B-8733-3E49750F6521}"/>
              </a:ext>
            </a:extLst>
          </p:cNvPr>
          <p:cNvSpPr txBox="1"/>
          <p:nvPr/>
        </p:nvSpPr>
        <p:spPr>
          <a:xfrm>
            <a:off x="322296" y="6541936"/>
            <a:ext cx="8475475" cy="830997"/>
          </a:xfrm>
          <a:prstGeom prst="rect">
            <a:avLst/>
          </a:prstGeom>
          <a:noFill/>
        </p:spPr>
        <p:txBody>
          <a:bodyPr wrap="square" rtlCol="0">
            <a:spAutoFit/>
          </a:bodyPr>
          <a:lstStyle/>
          <a:p>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[9] Q. Wu and R. Zhang.      [10] C.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Liaskos</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S.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Nie</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et al.      [11] Popov, Vladislav, et al. </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3677477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Classification</a:t>
            </a:r>
            <a:endParaRPr lang="zh-CN" altLang="en-US" sz="4400" dirty="0"/>
          </a:p>
        </p:txBody>
      </p:sp>
      <p:sp>
        <p:nvSpPr>
          <p:cNvPr id="8" name="Rectangle 10">
            <a:extLst>
              <a:ext uri="{FF2B5EF4-FFF2-40B4-BE49-F238E27FC236}">
                <a16:creationId xmlns:a16="http://schemas.microsoft.com/office/drawing/2014/main" id="{4C1E144A-7F58-4BAD-AE59-975BD6DBCBD4}"/>
              </a:ext>
            </a:extLst>
          </p:cNvPr>
          <p:cNvSpPr/>
          <p:nvPr/>
        </p:nvSpPr>
        <p:spPr>
          <a:xfrm>
            <a:off x="2176093" y="1837145"/>
            <a:ext cx="6818377" cy="597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p:txBody>
      </p:sp>
      <p:grpSp>
        <p:nvGrpSpPr>
          <p:cNvPr id="9" name="组合 8">
            <a:extLst>
              <a:ext uri="{FF2B5EF4-FFF2-40B4-BE49-F238E27FC236}">
                <a16:creationId xmlns:a16="http://schemas.microsoft.com/office/drawing/2014/main" id="{F3481A51-4013-4131-9FFB-C24C1C532921}"/>
              </a:ext>
            </a:extLst>
          </p:cNvPr>
          <p:cNvGrpSpPr/>
          <p:nvPr/>
        </p:nvGrpSpPr>
        <p:grpSpPr>
          <a:xfrm>
            <a:off x="1359519" y="1511943"/>
            <a:ext cx="4217750" cy="3108173"/>
            <a:chOff x="885227" y="2093418"/>
            <a:chExt cx="4742649" cy="3699966"/>
          </a:xfrm>
        </p:grpSpPr>
        <p:sp>
          <p:nvSpPr>
            <p:cNvPr id="10" name="Rectangle 28">
              <a:extLst>
                <a:ext uri="{FF2B5EF4-FFF2-40B4-BE49-F238E27FC236}">
                  <a16:creationId xmlns:a16="http://schemas.microsoft.com/office/drawing/2014/main" id="{FDAB023B-CC0D-42EA-A1D7-FC3D521F0785}"/>
                </a:ext>
              </a:extLst>
            </p:cNvPr>
            <p:cNvSpPr/>
            <p:nvPr/>
          </p:nvSpPr>
          <p:spPr>
            <a:xfrm>
              <a:off x="885228" y="2093420"/>
              <a:ext cx="4742647" cy="3699964"/>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1" name="TextBox 7">
              <a:extLst>
                <a:ext uri="{FF2B5EF4-FFF2-40B4-BE49-F238E27FC236}">
                  <a16:creationId xmlns:a16="http://schemas.microsoft.com/office/drawing/2014/main" id="{6C38FF0F-1C82-4657-8CF4-3109BDF5DC63}"/>
                </a:ext>
              </a:extLst>
            </p:cNvPr>
            <p:cNvSpPr txBox="1"/>
            <p:nvPr/>
          </p:nvSpPr>
          <p:spPr>
            <a:xfrm>
              <a:off x="885227" y="2093418"/>
              <a:ext cx="4742649" cy="486368"/>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Arial" panose="020B0604020202020204" pitchFamily="34" charset="0"/>
                  <a:cs typeface="Arial" panose="020B0604020202020204" pitchFamily="34" charset="0"/>
                </a:rPr>
                <a:t>Transmission</a:t>
              </a:r>
              <a:endParaRPr sz="2800" dirty="0">
                <a:latin typeface="Arial" panose="020B0604020202020204" pitchFamily="34" charset="0"/>
                <a:cs typeface="Arial" panose="020B0604020202020204" pitchFamily="34" charset="0"/>
              </a:endParaRPr>
            </a:p>
          </p:txBody>
        </p:sp>
        <p:pic>
          <p:nvPicPr>
            <p:cNvPr id="12" name="Picture 13">
              <a:extLst>
                <a:ext uri="{FF2B5EF4-FFF2-40B4-BE49-F238E27FC236}">
                  <a16:creationId xmlns:a16="http://schemas.microsoft.com/office/drawing/2014/main" id="{6185DD6F-9EBB-4FE4-B9C9-E77A4137D368}"/>
                </a:ext>
              </a:extLst>
            </p:cNvPr>
            <p:cNvPicPr>
              <a:picLocks noChangeAspect="1"/>
            </p:cNvPicPr>
            <p:nvPr/>
          </p:nvPicPr>
          <p:blipFill rotWithShape="1">
            <a:blip r:embed="rId2"/>
            <a:srcRect b="38104"/>
            <a:stretch/>
          </p:blipFill>
          <p:spPr>
            <a:xfrm>
              <a:off x="1427024" y="2693932"/>
              <a:ext cx="3659053" cy="3035757"/>
            </a:xfrm>
            <a:prstGeom prst="rect">
              <a:avLst/>
            </a:prstGeom>
          </p:spPr>
        </p:pic>
        <p:pic>
          <p:nvPicPr>
            <p:cNvPr id="13" name="图片 12">
              <a:extLst>
                <a:ext uri="{FF2B5EF4-FFF2-40B4-BE49-F238E27FC236}">
                  <a16:creationId xmlns:a16="http://schemas.microsoft.com/office/drawing/2014/main" id="{05D44C88-FA52-4CBA-BDE5-F51DDBAAAD3D}"/>
                </a:ext>
              </a:extLst>
            </p:cNvPr>
            <p:cNvPicPr>
              <a:picLocks noChangeAspect="1"/>
            </p:cNvPicPr>
            <p:nvPr/>
          </p:nvPicPr>
          <p:blipFill>
            <a:blip r:embed="rId3"/>
            <a:stretch>
              <a:fillRect/>
            </a:stretch>
          </p:blipFill>
          <p:spPr>
            <a:xfrm>
              <a:off x="4688713" y="4869451"/>
              <a:ext cx="361969" cy="196860"/>
            </a:xfrm>
            <a:prstGeom prst="rect">
              <a:avLst/>
            </a:prstGeom>
          </p:spPr>
        </p:pic>
        <p:pic>
          <p:nvPicPr>
            <p:cNvPr id="14" name="图片 13">
              <a:extLst>
                <a:ext uri="{FF2B5EF4-FFF2-40B4-BE49-F238E27FC236}">
                  <a16:creationId xmlns:a16="http://schemas.microsoft.com/office/drawing/2014/main" id="{1ED4E61B-4C7A-43A3-8E52-56A6B5A8F024}"/>
                </a:ext>
              </a:extLst>
            </p:cNvPr>
            <p:cNvPicPr>
              <a:picLocks noChangeAspect="1"/>
            </p:cNvPicPr>
            <p:nvPr/>
          </p:nvPicPr>
          <p:blipFill>
            <a:blip r:embed="rId3"/>
            <a:stretch>
              <a:fillRect/>
            </a:stretch>
          </p:blipFill>
          <p:spPr>
            <a:xfrm>
              <a:off x="2072110" y="4339284"/>
              <a:ext cx="361969" cy="196860"/>
            </a:xfrm>
            <a:prstGeom prst="rect">
              <a:avLst/>
            </a:prstGeom>
          </p:spPr>
        </p:pic>
      </p:grpSp>
      <p:grpSp>
        <p:nvGrpSpPr>
          <p:cNvPr id="15" name="组合 14">
            <a:extLst>
              <a:ext uri="{FF2B5EF4-FFF2-40B4-BE49-F238E27FC236}">
                <a16:creationId xmlns:a16="http://schemas.microsoft.com/office/drawing/2014/main" id="{18E439BA-06A7-420B-BC5C-7408325D8919}"/>
              </a:ext>
            </a:extLst>
          </p:cNvPr>
          <p:cNvGrpSpPr/>
          <p:nvPr/>
        </p:nvGrpSpPr>
        <p:grpSpPr>
          <a:xfrm>
            <a:off x="6460729" y="1495361"/>
            <a:ext cx="4256278" cy="3124755"/>
            <a:chOff x="6542494" y="2093418"/>
            <a:chExt cx="4742651" cy="3699967"/>
          </a:xfrm>
        </p:grpSpPr>
        <p:sp>
          <p:nvSpPr>
            <p:cNvPr id="16" name="Rectangle 28">
              <a:extLst>
                <a:ext uri="{FF2B5EF4-FFF2-40B4-BE49-F238E27FC236}">
                  <a16:creationId xmlns:a16="http://schemas.microsoft.com/office/drawing/2014/main" id="{C6DC276B-D887-4D7B-9706-8A1999D6FBBE}"/>
                </a:ext>
              </a:extLst>
            </p:cNvPr>
            <p:cNvSpPr/>
            <p:nvPr/>
          </p:nvSpPr>
          <p:spPr>
            <a:xfrm>
              <a:off x="6542497" y="2093421"/>
              <a:ext cx="4742648" cy="3699964"/>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17" name="TextBox 7">
              <a:extLst>
                <a:ext uri="{FF2B5EF4-FFF2-40B4-BE49-F238E27FC236}">
                  <a16:creationId xmlns:a16="http://schemas.microsoft.com/office/drawing/2014/main" id="{B967E459-73B7-4003-89FB-615B5FF06C78}"/>
                </a:ext>
              </a:extLst>
            </p:cNvPr>
            <p:cNvSpPr txBox="1"/>
            <p:nvPr/>
          </p:nvSpPr>
          <p:spPr>
            <a:xfrm>
              <a:off x="6542494" y="2093418"/>
              <a:ext cx="4742649" cy="486368"/>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Arial" panose="020B0604020202020204" pitchFamily="34" charset="0"/>
                  <a:cs typeface="Arial" panose="020B0604020202020204" pitchFamily="34" charset="0"/>
                </a:rPr>
                <a:t>Reflection</a:t>
              </a:r>
              <a:endParaRPr sz="2800" dirty="0">
                <a:latin typeface="Arial" panose="020B0604020202020204" pitchFamily="34" charset="0"/>
                <a:cs typeface="Arial" panose="020B0604020202020204" pitchFamily="34" charset="0"/>
              </a:endParaRPr>
            </a:p>
          </p:txBody>
        </p:sp>
        <p:pic>
          <p:nvPicPr>
            <p:cNvPr id="18" name="Picture 15">
              <a:extLst>
                <a:ext uri="{FF2B5EF4-FFF2-40B4-BE49-F238E27FC236}">
                  <a16:creationId xmlns:a16="http://schemas.microsoft.com/office/drawing/2014/main" id="{63F4CD69-0DC1-4E6E-820C-F271B38F76D3}"/>
                </a:ext>
              </a:extLst>
            </p:cNvPr>
            <p:cNvPicPr>
              <a:picLocks noChangeAspect="1"/>
            </p:cNvPicPr>
            <p:nvPr/>
          </p:nvPicPr>
          <p:blipFill rotWithShape="1">
            <a:blip r:embed="rId4"/>
            <a:srcRect b="41774"/>
            <a:stretch/>
          </p:blipFill>
          <p:spPr>
            <a:xfrm>
              <a:off x="7029200" y="2963457"/>
              <a:ext cx="3930899" cy="2603790"/>
            </a:xfrm>
            <a:prstGeom prst="rect">
              <a:avLst/>
            </a:prstGeom>
          </p:spPr>
        </p:pic>
        <p:pic>
          <p:nvPicPr>
            <p:cNvPr id="19" name="图片 18">
              <a:extLst>
                <a:ext uri="{FF2B5EF4-FFF2-40B4-BE49-F238E27FC236}">
                  <a16:creationId xmlns:a16="http://schemas.microsoft.com/office/drawing/2014/main" id="{743FAA31-625D-447B-A21B-0313BDA8102C}"/>
                </a:ext>
              </a:extLst>
            </p:cNvPr>
            <p:cNvPicPr>
              <a:picLocks noChangeAspect="1"/>
            </p:cNvPicPr>
            <p:nvPr/>
          </p:nvPicPr>
          <p:blipFill>
            <a:blip r:embed="rId3"/>
            <a:stretch>
              <a:fillRect/>
            </a:stretch>
          </p:blipFill>
          <p:spPr>
            <a:xfrm>
              <a:off x="7029200" y="5332397"/>
              <a:ext cx="1095836" cy="311565"/>
            </a:xfrm>
            <a:prstGeom prst="rect">
              <a:avLst/>
            </a:prstGeom>
          </p:spPr>
        </p:pic>
        <p:pic>
          <p:nvPicPr>
            <p:cNvPr id="20" name="图片 19">
              <a:extLst>
                <a:ext uri="{FF2B5EF4-FFF2-40B4-BE49-F238E27FC236}">
                  <a16:creationId xmlns:a16="http://schemas.microsoft.com/office/drawing/2014/main" id="{58169BFA-C7C6-40EE-99F9-FDADA18CD007}"/>
                </a:ext>
              </a:extLst>
            </p:cNvPr>
            <p:cNvPicPr>
              <a:picLocks noChangeAspect="1"/>
            </p:cNvPicPr>
            <p:nvPr/>
          </p:nvPicPr>
          <p:blipFill>
            <a:blip r:embed="rId3"/>
            <a:stretch>
              <a:fillRect/>
            </a:stretch>
          </p:blipFill>
          <p:spPr>
            <a:xfrm>
              <a:off x="10202779" y="4561337"/>
              <a:ext cx="757320" cy="469720"/>
            </a:xfrm>
            <a:prstGeom prst="rect">
              <a:avLst/>
            </a:prstGeom>
          </p:spPr>
        </p:pic>
      </p:grpSp>
      <p:sp>
        <p:nvSpPr>
          <p:cNvPr id="22" name="内容占位符 2">
            <a:extLst>
              <a:ext uri="{FF2B5EF4-FFF2-40B4-BE49-F238E27FC236}">
                <a16:creationId xmlns:a16="http://schemas.microsoft.com/office/drawing/2014/main" id="{0514C363-3CBE-4BA3-AFA1-322E3636D19B}"/>
              </a:ext>
            </a:extLst>
          </p:cNvPr>
          <p:cNvSpPr>
            <a:spLocks noGrp="1"/>
          </p:cNvSpPr>
          <p:nvPr>
            <p:ph idx="1"/>
          </p:nvPr>
        </p:nvSpPr>
        <p:spPr>
          <a:xfrm>
            <a:off x="680882" y="4909597"/>
            <a:ext cx="11225570" cy="1496950"/>
          </a:xfrm>
        </p:spPr>
        <p:txBody>
          <a:bodyPr>
            <a:normAutofit lnSpcReduction="10000"/>
          </a:bodyPr>
          <a:lstStyle/>
          <a:p>
            <a:r>
              <a:rPr kumimoji="1" lang="en-US" altLang="zh-CN" sz="2800" dirty="0">
                <a:cs typeface="Arial" panose="020B0604020202020204" pitchFamily="34" charset="0"/>
              </a:rPr>
              <a:t>Similar </a:t>
            </a:r>
            <a:r>
              <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rPr>
              <a:t>principle and effect  </a:t>
            </a:r>
            <a:endParaRPr kumimoji="1" lang="en-US" altLang="zh-CN" sz="2800" dirty="0">
              <a:cs typeface="Arial" panose="020B0604020202020204" pitchFamily="34" charset="0"/>
            </a:endParaRPr>
          </a:p>
          <a:p>
            <a:r>
              <a:rPr kumimoji="1" lang="en-US" altLang="zh-CN" sz="2800" dirty="0">
                <a:cs typeface="Arial" panose="020B0604020202020204" pitchFamily="34" charset="0"/>
              </a:rPr>
              <a:t>Reflection: E</a:t>
            </a:r>
            <a:r>
              <a:rPr kumimoji="1" lang="en-US" altLang="zh-CN" sz="2800" dirty="0">
                <a:solidFill>
                  <a:srgbClr val="002D5E"/>
                </a:solidFill>
                <a:latin typeface="Arial" panose="020B0604020202020204" pitchFamily="34" charset="0"/>
                <a:ea typeface="微软雅黑" pitchFamily="34" charset="-122"/>
                <a:cs typeface="Arial" panose="020B0604020202020204" pitchFamily="34" charset="0"/>
              </a:rPr>
              <a:t>asier to design &amp; Less control circuit requirements</a:t>
            </a:r>
          </a:p>
          <a:p>
            <a:r>
              <a:rPr kumimoji="1" lang="en-US" altLang="zh-CN" sz="2800" dirty="0">
                <a:cs typeface="Arial" panose="020B0604020202020204" pitchFamily="34" charset="0"/>
              </a:rPr>
              <a:t>Transmission: Transmitter &amp; Circuits may block transmission</a:t>
            </a:r>
          </a:p>
        </p:txBody>
      </p:sp>
    </p:spTree>
    <p:extLst>
      <p:ext uri="{BB962C8B-B14F-4D97-AF65-F5344CB8AC3E}">
        <p14:creationId xmlns:p14="http://schemas.microsoft.com/office/powerpoint/2010/main" val="223491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Classification</a:t>
            </a:r>
            <a:endParaRPr lang="zh-CN" altLang="en-US" sz="4400" dirty="0"/>
          </a:p>
        </p:txBody>
      </p:sp>
      <p:sp>
        <p:nvSpPr>
          <p:cNvPr id="22" name="内容占位符 2">
            <a:extLst>
              <a:ext uri="{FF2B5EF4-FFF2-40B4-BE49-F238E27FC236}">
                <a16:creationId xmlns:a16="http://schemas.microsoft.com/office/drawing/2014/main" id="{0514C363-3CBE-4BA3-AFA1-322E3636D19B}"/>
              </a:ext>
            </a:extLst>
          </p:cNvPr>
          <p:cNvSpPr>
            <a:spLocks noGrp="1"/>
          </p:cNvSpPr>
          <p:nvPr>
            <p:ph idx="1"/>
          </p:nvPr>
        </p:nvSpPr>
        <p:spPr>
          <a:xfrm>
            <a:off x="834538" y="4900324"/>
            <a:ext cx="10522924" cy="1496950"/>
          </a:xfrm>
        </p:spPr>
        <p:txBody>
          <a:bodyPr>
            <a:normAutofit/>
          </a:bodyPr>
          <a:lstStyle/>
          <a:p>
            <a:r>
              <a:rPr lang="en-US" altLang="zh-CN" sz="2800" dirty="0">
                <a:latin typeface="Arial" panose="020B0604020202020204" pitchFamily="34" charset="0"/>
                <a:cs typeface="Arial" panose="020B0604020202020204" pitchFamily="34" charset="0"/>
              </a:rPr>
              <a:t>Passive: Stable,</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Easy to design,</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Fixed scattering </a:t>
            </a:r>
            <a:r>
              <a:rPr lang="en-US" altLang="zh-CN" sz="2800" dirty="0">
                <a:cs typeface="Arial" panose="020B0604020202020204" pitchFamily="34" charset="0"/>
              </a:rPr>
              <a:t>p</a:t>
            </a:r>
            <a:r>
              <a:rPr lang="en-US" altLang="zh-CN" sz="2800" dirty="0">
                <a:latin typeface="Arial" panose="020B0604020202020204" pitchFamily="34" charset="0"/>
                <a:cs typeface="Arial" panose="020B0604020202020204" pitchFamily="34" charset="0"/>
              </a:rPr>
              <a:t>attern</a:t>
            </a:r>
          </a:p>
          <a:p>
            <a:r>
              <a:rPr lang="en-US" altLang="zh-CN" sz="2800" dirty="0">
                <a:latin typeface="Arial" panose="020B0604020202020204" pitchFamily="34" charset="0"/>
                <a:cs typeface="Arial" panose="020B0604020202020204" pitchFamily="34" charset="0"/>
              </a:rPr>
              <a:t>Active: Flexible,</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Hard</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to</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design,</a:t>
            </a:r>
            <a:r>
              <a:rPr lang="zh-CN" altLang="en-US" sz="2800" dirty="0">
                <a:latin typeface="Arial" panose="020B0604020202020204" pitchFamily="34" charset="0"/>
                <a:cs typeface="Arial" panose="020B0604020202020204" pitchFamily="34" charset="0"/>
              </a:rPr>
              <a:t> </a:t>
            </a:r>
            <a:r>
              <a:rPr lang="en-US" altLang="zh-CN" sz="2800" dirty="0">
                <a:latin typeface="Arial" panose="020B0604020202020204" pitchFamily="34" charset="0"/>
                <a:cs typeface="Arial" panose="020B0604020202020204" pitchFamily="34" charset="0"/>
              </a:rPr>
              <a:t>Arbitrary control of EM wave</a:t>
            </a:r>
          </a:p>
          <a:p>
            <a:endParaRPr kumimoji="1" lang="en-US" altLang="zh-CN" sz="2800" dirty="0">
              <a:cs typeface="Arial" panose="020B0604020202020204" pitchFamily="34" charset="0"/>
            </a:endParaRPr>
          </a:p>
        </p:txBody>
      </p:sp>
      <p:sp>
        <p:nvSpPr>
          <p:cNvPr id="24" name="Rectangle 10">
            <a:extLst>
              <a:ext uri="{FF2B5EF4-FFF2-40B4-BE49-F238E27FC236}">
                <a16:creationId xmlns:a16="http://schemas.microsoft.com/office/drawing/2014/main" id="{929EFCFA-C712-45B0-8169-B70551BE89F3}"/>
              </a:ext>
            </a:extLst>
          </p:cNvPr>
          <p:cNvSpPr/>
          <p:nvPr/>
        </p:nvSpPr>
        <p:spPr>
          <a:xfrm>
            <a:off x="2060589" y="1700354"/>
            <a:ext cx="6818377" cy="597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p:txBody>
      </p:sp>
      <p:sp>
        <p:nvSpPr>
          <p:cNvPr id="25" name="Rectangle 28">
            <a:extLst>
              <a:ext uri="{FF2B5EF4-FFF2-40B4-BE49-F238E27FC236}">
                <a16:creationId xmlns:a16="http://schemas.microsoft.com/office/drawing/2014/main" id="{485F15E7-616C-4398-A3F5-1FACEDA1B1A6}"/>
              </a:ext>
            </a:extLst>
          </p:cNvPr>
          <p:cNvSpPr/>
          <p:nvPr/>
        </p:nvSpPr>
        <p:spPr>
          <a:xfrm>
            <a:off x="1244016" y="1375154"/>
            <a:ext cx="4217748" cy="3108171"/>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6" name="TextBox 7">
            <a:extLst>
              <a:ext uri="{FF2B5EF4-FFF2-40B4-BE49-F238E27FC236}">
                <a16:creationId xmlns:a16="http://schemas.microsoft.com/office/drawing/2014/main" id="{8052FD88-3B66-4EA2-B375-F6BD651F3F93}"/>
              </a:ext>
            </a:extLst>
          </p:cNvPr>
          <p:cNvSpPr txBox="1"/>
          <p:nvPr/>
        </p:nvSpPr>
        <p:spPr>
          <a:xfrm>
            <a:off x="1244015" y="1375152"/>
            <a:ext cx="4217750" cy="408576"/>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Arial" panose="020B0604020202020204" pitchFamily="34" charset="0"/>
                <a:cs typeface="Arial" panose="020B0604020202020204" pitchFamily="34" charset="0"/>
              </a:rPr>
              <a:t>Passive</a:t>
            </a:r>
            <a:endParaRPr sz="2800" dirty="0">
              <a:latin typeface="Arial" panose="020B0604020202020204" pitchFamily="34" charset="0"/>
              <a:cs typeface="Arial" panose="020B0604020202020204" pitchFamily="34" charset="0"/>
            </a:endParaRPr>
          </a:p>
        </p:txBody>
      </p:sp>
      <p:pic>
        <p:nvPicPr>
          <p:cNvPr id="27" name="图片 26">
            <a:extLst>
              <a:ext uri="{FF2B5EF4-FFF2-40B4-BE49-F238E27FC236}">
                <a16:creationId xmlns:a16="http://schemas.microsoft.com/office/drawing/2014/main" id="{14B6E4EC-3428-4CB7-8C32-411C8F072C9A}"/>
              </a:ext>
            </a:extLst>
          </p:cNvPr>
          <p:cNvPicPr>
            <a:picLocks noChangeAspect="1"/>
          </p:cNvPicPr>
          <p:nvPr/>
        </p:nvPicPr>
        <p:blipFill>
          <a:blip r:embed="rId2"/>
          <a:stretch>
            <a:fillRect/>
          </a:stretch>
        </p:blipFill>
        <p:spPr>
          <a:xfrm>
            <a:off x="4626545" y="3707171"/>
            <a:ext cx="321908" cy="165373"/>
          </a:xfrm>
          <a:prstGeom prst="rect">
            <a:avLst/>
          </a:prstGeom>
        </p:spPr>
      </p:pic>
      <p:pic>
        <p:nvPicPr>
          <p:cNvPr id="28" name="图片 27">
            <a:extLst>
              <a:ext uri="{FF2B5EF4-FFF2-40B4-BE49-F238E27FC236}">
                <a16:creationId xmlns:a16="http://schemas.microsoft.com/office/drawing/2014/main" id="{2EB2DABF-77A3-4BE3-ABAB-E615B4772A27}"/>
              </a:ext>
            </a:extLst>
          </p:cNvPr>
          <p:cNvPicPr>
            <a:picLocks noChangeAspect="1"/>
          </p:cNvPicPr>
          <p:nvPr/>
        </p:nvPicPr>
        <p:blipFill>
          <a:blip r:embed="rId2"/>
          <a:stretch>
            <a:fillRect/>
          </a:stretch>
        </p:blipFill>
        <p:spPr>
          <a:xfrm>
            <a:off x="2299538" y="3261802"/>
            <a:ext cx="321908" cy="165373"/>
          </a:xfrm>
          <a:prstGeom prst="rect">
            <a:avLst/>
          </a:prstGeom>
        </p:spPr>
      </p:pic>
      <p:sp>
        <p:nvSpPr>
          <p:cNvPr id="29" name="Rectangle 28">
            <a:extLst>
              <a:ext uri="{FF2B5EF4-FFF2-40B4-BE49-F238E27FC236}">
                <a16:creationId xmlns:a16="http://schemas.microsoft.com/office/drawing/2014/main" id="{096590A2-3D23-4D7E-BB6E-F2999D1BA537}"/>
              </a:ext>
            </a:extLst>
          </p:cNvPr>
          <p:cNvSpPr/>
          <p:nvPr/>
        </p:nvSpPr>
        <p:spPr>
          <a:xfrm>
            <a:off x="6345228" y="1358573"/>
            <a:ext cx="4256275" cy="3124752"/>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30" name="TextBox 7">
            <a:extLst>
              <a:ext uri="{FF2B5EF4-FFF2-40B4-BE49-F238E27FC236}">
                <a16:creationId xmlns:a16="http://schemas.microsoft.com/office/drawing/2014/main" id="{8D5E89BE-8A89-4965-A7C0-760619627812}"/>
              </a:ext>
            </a:extLst>
          </p:cNvPr>
          <p:cNvSpPr txBox="1"/>
          <p:nvPr/>
        </p:nvSpPr>
        <p:spPr>
          <a:xfrm>
            <a:off x="6345225" y="1358570"/>
            <a:ext cx="4256276" cy="410755"/>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Arial" panose="020B0604020202020204" pitchFamily="34" charset="0"/>
                <a:cs typeface="Arial" panose="020B0604020202020204" pitchFamily="34" charset="0"/>
              </a:rPr>
              <a:t>Active</a:t>
            </a:r>
            <a:endParaRPr sz="2800" dirty="0">
              <a:latin typeface="Arial" panose="020B0604020202020204" pitchFamily="34" charset="0"/>
              <a:cs typeface="Arial" panose="020B0604020202020204" pitchFamily="34" charset="0"/>
            </a:endParaRPr>
          </a:p>
        </p:txBody>
      </p:sp>
      <p:pic>
        <p:nvPicPr>
          <p:cNvPr id="31" name="图片 30">
            <a:extLst>
              <a:ext uri="{FF2B5EF4-FFF2-40B4-BE49-F238E27FC236}">
                <a16:creationId xmlns:a16="http://schemas.microsoft.com/office/drawing/2014/main" id="{502AC077-342D-4A34-8142-18CFFCEF842A}"/>
              </a:ext>
            </a:extLst>
          </p:cNvPr>
          <p:cNvPicPr>
            <a:picLocks noChangeAspect="1"/>
          </p:cNvPicPr>
          <p:nvPr/>
        </p:nvPicPr>
        <p:blipFill>
          <a:blip r:embed="rId2"/>
          <a:stretch>
            <a:fillRect/>
          </a:stretch>
        </p:blipFill>
        <p:spPr>
          <a:xfrm>
            <a:off x="6782018" y="4094004"/>
            <a:ext cx="983455" cy="263128"/>
          </a:xfrm>
          <a:prstGeom prst="rect">
            <a:avLst/>
          </a:prstGeom>
        </p:spPr>
      </p:pic>
      <p:pic>
        <p:nvPicPr>
          <p:cNvPr id="32" name="图片 31">
            <a:extLst>
              <a:ext uri="{FF2B5EF4-FFF2-40B4-BE49-F238E27FC236}">
                <a16:creationId xmlns:a16="http://schemas.microsoft.com/office/drawing/2014/main" id="{25C248E8-DEDA-450C-A74D-D1C7397D8C62}"/>
              </a:ext>
            </a:extLst>
          </p:cNvPr>
          <p:cNvPicPr>
            <a:picLocks noChangeAspect="1"/>
          </p:cNvPicPr>
          <p:nvPr/>
        </p:nvPicPr>
        <p:blipFill>
          <a:blip r:embed="rId2"/>
          <a:stretch>
            <a:fillRect/>
          </a:stretch>
        </p:blipFill>
        <p:spPr>
          <a:xfrm>
            <a:off x="9630137" y="3442816"/>
            <a:ext cx="679655" cy="396695"/>
          </a:xfrm>
          <a:prstGeom prst="rect">
            <a:avLst/>
          </a:prstGeom>
        </p:spPr>
      </p:pic>
      <p:pic>
        <p:nvPicPr>
          <p:cNvPr id="33" name="图片 3">
            <a:extLst>
              <a:ext uri="{FF2B5EF4-FFF2-40B4-BE49-F238E27FC236}">
                <a16:creationId xmlns:a16="http://schemas.microsoft.com/office/drawing/2014/main" id="{8691343B-7AD7-4BBA-97F0-CA8DAB19BF41}"/>
              </a:ext>
            </a:extLst>
          </p:cNvPr>
          <p:cNvPicPr/>
          <p:nvPr/>
        </p:nvPicPr>
        <p:blipFill>
          <a:blip r:embed="rId3"/>
          <a:stretch>
            <a:fillRect/>
          </a:stretch>
        </p:blipFill>
        <p:spPr>
          <a:xfrm>
            <a:off x="6517286" y="1911950"/>
            <a:ext cx="4045686" cy="2361311"/>
          </a:xfrm>
          <a:prstGeom prst="rect">
            <a:avLst/>
          </a:prstGeom>
        </p:spPr>
      </p:pic>
      <p:pic>
        <p:nvPicPr>
          <p:cNvPr id="34" name="图片 33">
            <a:extLst>
              <a:ext uri="{FF2B5EF4-FFF2-40B4-BE49-F238E27FC236}">
                <a16:creationId xmlns:a16="http://schemas.microsoft.com/office/drawing/2014/main" id="{3AD1C337-73CA-45CC-A031-9DC90945C43E}"/>
              </a:ext>
            </a:extLst>
          </p:cNvPr>
          <p:cNvPicPr>
            <a:picLocks noChangeAspect="1"/>
          </p:cNvPicPr>
          <p:nvPr/>
        </p:nvPicPr>
        <p:blipFill>
          <a:blip r:embed="rId4"/>
          <a:stretch>
            <a:fillRect/>
          </a:stretch>
        </p:blipFill>
        <p:spPr>
          <a:xfrm>
            <a:off x="2215707" y="2047540"/>
            <a:ext cx="2383166" cy="2352444"/>
          </a:xfrm>
          <a:prstGeom prst="rect">
            <a:avLst/>
          </a:prstGeom>
        </p:spPr>
      </p:pic>
      <p:sp>
        <p:nvSpPr>
          <p:cNvPr id="39" name="文本框 38">
            <a:extLst>
              <a:ext uri="{FF2B5EF4-FFF2-40B4-BE49-F238E27FC236}">
                <a16:creationId xmlns:a16="http://schemas.microsoft.com/office/drawing/2014/main" id="{CAE61BF5-D36C-4359-8906-1DB6D18430B2}"/>
              </a:ext>
            </a:extLst>
          </p:cNvPr>
          <p:cNvSpPr txBox="1"/>
          <p:nvPr/>
        </p:nvSpPr>
        <p:spPr>
          <a:xfrm>
            <a:off x="322296" y="6541936"/>
            <a:ext cx="8475475" cy="830997"/>
          </a:xfrm>
          <a:prstGeom prst="rect">
            <a:avLst/>
          </a:prstGeom>
          <a:noFill/>
        </p:spPr>
        <p:txBody>
          <a:bodyPr wrap="square" rtlCol="0">
            <a:spAutoFit/>
          </a:bodyPr>
          <a:lstStyle/>
          <a:p>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[1] Bao, Lei, et al.      [2] Cui TJ, et al. </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292627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890844A-216C-4EB2-AB4D-26072E91D9D9}"/>
              </a:ext>
            </a:extLst>
          </p:cNvPr>
          <p:cNvPicPr>
            <a:picLocks noChangeAspect="1"/>
          </p:cNvPicPr>
          <p:nvPr/>
        </p:nvPicPr>
        <p:blipFill>
          <a:blip r:embed="rId2"/>
          <a:stretch>
            <a:fillRect/>
          </a:stretch>
        </p:blipFill>
        <p:spPr>
          <a:xfrm>
            <a:off x="7038013" y="1647176"/>
            <a:ext cx="4167619" cy="2930669"/>
          </a:xfrm>
          <a:prstGeom prst="rect">
            <a:avLst/>
          </a:prstGeom>
        </p:spPr>
      </p:pic>
      <p:sp>
        <p:nvSpPr>
          <p:cNvPr id="2" name="标题 1">
            <a:extLst>
              <a:ext uri="{FF2B5EF4-FFF2-40B4-BE49-F238E27FC236}">
                <a16:creationId xmlns:a16="http://schemas.microsoft.com/office/drawing/2014/main" id="{D3E9F897-62C0-41CA-AF34-1F03FF621913}"/>
              </a:ext>
            </a:extLst>
          </p:cNvPr>
          <p:cNvSpPr>
            <a:spLocks noGrp="1"/>
          </p:cNvSpPr>
          <p:nvPr>
            <p:ph type="title"/>
          </p:nvPr>
        </p:nvSpPr>
        <p:spPr/>
        <p:txBody>
          <a:bodyPr>
            <a:noAutofit/>
          </a:bodyPr>
          <a:lstStyle/>
          <a:p>
            <a:r>
              <a:rPr kumimoji="1" lang="en-US" altLang="zh-CN" sz="4400" dirty="0">
                <a:cs typeface="Arial" panose="020B0604020202020204" pitchFamily="34" charset="0"/>
              </a:rPr>
              <a:t>Programmable</a:t>
            </a:r>
            <a:endParaRPr lang="zh-CN" altLang="en-US" sz="4400" dirty="0"/>
          </a:p>
        </p:txBody>
      </p:sp>
      <p:sp>
        <p:nvSpPr>
          <p:cNvPr id="22" name="内容占位符 2">
            <a:extLst>
              <a:ext uri="{FF2B5EF4-FFF2-40B4-BE49-F238E27FC236}">
                <a16:creationId xmlns:a16="http://schemas.microsoft.com/office/drawing/2014/main" id="{0514C363-3CBE-4BA3-AFA1-322E3636D19B}"/>
              </a:ext>
            </a:extLst>
          </p:cNvPr>
          <p:cNvSpPr>
            <a:spLocks noGrp="1"/>
          </p:cNvSpPr>
          <p:nvPr>
            <p:ph idx="1"/>
          </p:nvPr>
        </p:nvSpPr>
        <p:spPr>
          <a:xfrm>
            <a:off x="834538" y="4751077"/>
            <a:ext cx="10747862" cy="1646197"/>
          </a:xfrm>
        </p:spPr>
        <p:txBody>
          <a:bodyPr>
            <a:normAutofit/>
          </a:bodyPr>
          <a:lstStyle/>
          <a:p>
            <a:r>
              <a:rPr lang="en-US" altLang="zh-CN" sz="2800" dirty="0">
                <a:latin typeface="Arial" panose="020B0604020202020204" pitchFamily="34" charset="0"/>
                <a:cs typeface="Arial" panose="020B0604020202020204" pitchFamily="34" charset="0"/>
              </a:rPr>
              <a:t>Phase, Amplitude, Polarization Modulation </a:t>
            </a:r>
          </a:p>
          <a:p>
            <a:r>
              <a:rPr lang="en-US" altLang="zh-CN" sz="2800" dirty="0">
                <a:cs typeface="Arial" panose="020B0604020202020204" pitchFamily="34" charset="0"/>
              </a:rPr>
              <a:t>Trade off: Phase granularity,  radiation efficiency </a:t>
            </a:r>
            <a:r>
              <a:rPr lang="en-US" altLang="zh-CN" sz="2800" dirty="0">
                <a:cs typeface="Arial" panose="020B0604020202020204" pitchFamily="34" charset="0"/>
                <a:sym typeface="Wingdings" panose="05000000000000000000" pitchFamily="2" charset="2"/>
              </a:rPr>
              <a:t> Multilayer</a:t>
            </a:r>
            <a:endParaRPr lang="en-US" altLang="zh-CN" sz="2800" dirty="0">
              <a:latin typeface="Arial" panose="020B0604020202020204" pitchFamily="34" charset="0"/>
              <a:cs typeface="Arial" panose="020B0604020202020204" pitchFamily="34" charset="0"/>
            </a:endParaRPr>
          </a:p>
          <a:p>
            <a:r>
              <a:rPr lang="en-US" altLang="zh-CN" sz="2800" dirty="0">
                <a:latin typeface="Arial" panose="020B0604020202020204" pitchFamily="34" charset="0"/>
                <a:cs typeface="Arial" panose="020B0604020202020204" pitchFamily="34" charset="0"/>
              </a:rPr>
              <a:t>Hard to achieve continuously tunable phase</a:t>
            </a:r>
          </a:p>
        </p:txBody>
      </p:sp>
      <p:sp>
        <p:nvSpPr>
          <p:cNvPr id="17" name="Rectangle 10">
            <a:extLst>
              <a:ext uri="{FF2B5EF4-FFF2-40B4-BE49-F238E27FC236}">
                <a16:creationId xmlns:a16="http://schemas.microsoft.com/office/drawing/2014/main" id="{4527D069-255E-4E57-B8AC-DC7687E732B4}"/>
              </a:ext>
            </a:extLst>
          </p:cNvPr>
          <p:cNvSpPr/>
          <p:nvPr/>
        </p:nvSpPr>
        <p:spPr>
          <a:xfrm>
            <a:off x="2050964" y="1779394"/>
            <a:ext cx="6818377" cy="5972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solidFill>
              <a:effectLst/>
              <a:latin typeface="Calibri" panose="020F0502020204030204" pitchFamily="34" charset="0"/>
              <a:ea typeface="等线" panose="02010600030101010101" pitchFamily="2" charset="-122"/>
              <a:cs typeface="Times New Roman" panose="02020603050405020304" pitchFamily="18" charset="0"/>
            </a:endParaRPr>
          </a:p>
        </p:txBody>
      </p:sp>
      <p:grpSp>
        <p:nvGrpSpPr>
          <p:cNvPr id="18" name="组合 17">
            <a:extLst>
              <a:ext uri="{FF2B5EF4-FFF2-40B4-BE49-F238E27FC236}">
                <a16:creationId xmlns:a16="http://schemas.microsoft.com/office/drawing/2014/main" id="{D2D0C91E-C084-4DAE-91B1-FF7726D9FB37}"/>
              </a:ext>
            </a:extLst>
          </p:cNvPr>
          <p:cNvGrpSpPr/>
          <p:nvPr/>
        </p:nvGrpSpPr>
        <p:grpSpPr>
          <a:xfrm>
            <a:off x="1524795" y="1342286"/>
            <a:ext cx="3759473" cy="3107302"/>
            <a:chOff x="854820" y="1887857"/>
            <a:chExt cx="3861307" cy="3108174"/>
          </a:xfrm>
        </p:grpSpPr>
        <p:sp>
          <p:nvSpPr>
            <p:cNvPr id="19" name="Rectangle 28">
              <a:extLst>
                <a:ext uri="{FF2B5EF4-FFF2-40B4-BE49-F238E27FC236}">
                  <a16:creationId xmlns:a16="http://schemas.microsoft.com/office/drawing/2014/main" id="{97D1053B-5237-4C39-AEB2-20F1E31F6DD7}"/>
                </a:ext>
              </a:extLst>
            </p:cNvPr>
            <p:cNvSpPr/>
            <p:nvPr/>
          </p:nvSpPr>
          <p:spPr>
            <a:xfrm>
              <a:off x="854820" y="1887860"/>
              <a:ext cx="3861307" cy="3108171"/>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20" name="TextBox 7">
              <a:extLst>
                <a:ext uri="{FF2B5EF4-FFF2-40B4-BE49-F238E27FC236}">
                  <a16:creationId xmlns:a16="http://schemas.microsoft.com/office/drawing/2014/main" id="{E9D5C97D-B7C9-4047-BB6D-133B87C7BE63}"/>
                </a:ext>
              </a:extLst>
            </p:cNvPr>
            <p:cNvSpPr txBox="1"/>
            <p:nvPr/>
          </p:nvSpPr>
          <p:spPr>
            <a:xfrm>
              <a:off x="866593" y="1887857"/>
              <a:ext cx="3849533" cy="416997"/>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Arial" panose="020B0604020202020204" pitchFamily="34" charset="0"/>
                  <a:cs typeface="Arial" panose="020B0604020202020204" pitchFamily="34" charset="0"/>
                </a:rPr>
                <a:t>Coding</a:t>
              </a:r>
              <a:endParaRPr sz="2800" dirty="0">
                <a:latin typeface="Arial" panose="020B0604020202020204" pitchFamily="34" charset="0"/>
                <a:cs typeface="Arial" panose="020B0604020202020204" pitchFamily="34" charset="0"/>
              </a:endParaRPr>
            </a:p>
          </p:txBody>
        </p:sp>
        <p:pic>
          <p:nvPicPr>
            <p:cNvPr id="21" name="图片 20">
              <a:extLst>
                <a:ext uri="{FF2B5EF4-FFF2-40B4-BE49-F238E27FC236}">
                  <a16:creationId xmlns:a16="http://schemas.microsoft.com/office/drawing/2014/main" id="{7124F967-2B66-4903-ACF1-B0670400AA5D}"/>
                </a:ext>
              </a:extLst>
            </p:cNvPr>
            <p:cNvPicPr>
              <a:picLocks noChangeAspect="1"/>
            </p:cNvPicPr>
            <p:nvPr/>
          </p:nvPicPr>
          <p:blipFill>
            <a:blip r:embed="rId3"/>
            <a:stretch>
              <a:fillRect/>
            </a:stretch>
          </p:blipFill>
          <p:spPr>
            <a:xfrm>
              <a:off x="4060057" y="4219877"/>
              <a:ext cx="321908" cy="165373"/>
            </a:xfrm>
            <a:prstGeom prst="rect">
              <a:avLst/>
            </a:prstGeom>
          </p:spPr>
        </p:pic>
        <p:pic>
          <p:nvPicPr>
            <p:cNvPr id="23" name="图片 22">
              <a:extLst>
                <a:ext uri="{FF2B5EF4-FFF2-40B4-BE49-F238E27FC236}">
                  <a16:creationId xmlns:a16="http://schemas.microsoft.com/office/drawing/2014/main" id="{035BF769-E7B5-48F3-8979-93ED137512F9}"/>
                </a:ext>
              </a:extLst>
            </p:cNvPr>
            <p:cNvPicPr>
              <a:picLocks noChangeAspect="1"/>
            </p:cNvPicPr>
            <p:nvPr/>
          </p:nvPicPr>
          <p:blipFill>
            <a:blip r:embed="rId3"/>
            <a:stretch>
              <a:fillRect/>
            </a:stretch>
          </p:blipFill>
          <p:spPr>
            <a:xfrm>
              <a:off x="1733050" y="3774508"/>
              <a:ext cx="321908" cy="165373"/>
            </a:xfrm>
            <a:prstGeom prst="rect">
              <a:avLst/>
            </a:prstGeom>
          </p:spPr>
        </p:pic>
        <p:pic>
          <p:nvPicPr>
            <p:cNvPr id="37" name="图片 36">
              <a:extLst>
                <a:ext uri="{FF2B5EF4-FFF2-40B4-BE49-F238E27FC236}">
                  <a16:creationId xmlns:a16="http://schemas.microsoft.com/office/drawing/2014/main" id="{0102F0F9-C105-4A4F-A5C7-745DB9D73C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8189" y="2369919"/>
              <a:ext cx="2489162" cy="2547218"/>
            </a:xfrm>
            <a:prstGeom prst="rect">
              <a:avLst/>
            </a:prstGeom>
          </p:spPr>
        </p:pic>
      </p:grpSp>
      <p:grpSp>
        <p:nvGrpSpPr>
          <p:cNvPr id="38" name="组合 37">
            <a:extLst>
              <a:ext uri="{FF2B5EF4-FFF2-40B4-BE49-F238E27FC236}">
                <a16:creationId xmlns:a16="http://schemas.microsoft.com/office/drawing/2014/main" id="{5409DBDC-211C-471D-945E-95BEB7A7B3CE}"/>
              </a:ext>
            </a:extLst>
          </p:cNvPr>
          <p:cNvGrpSpPr/>
          <p:nvPr/>
        </p:nvGrpSpPr>
        <p:grpSpPr>
          <a:xfrm>
            <a:off x="6962032" y="1041554"/>
            <a:ext cx="4944508" cy="3536291"/>
            <a:chOff x="6985000" y="1691320"/>
            <a:chExt cx="4902091" cy="3769680"/>
          </a:xfrm>
        </p:grpSpPr>
        <p:sp>
          <p:nvSpPr>
            <p:cNvPr id="39" name="Rectangle 28">
              <a:extLst>
                <a:ext uri="{FF2B5EF4-FFF2-40B4-BE49-F238E27FC236}">
                  <a16:creationId xmlns:a16="http://schemas.microsoft.com/office/drawing/2014/main" id="{E89FBFAA-F984-4469-BCDA-49E1EC892A08}"/>
                </a:ext>
              </a:extLst>
            </p:cNvPr>
            <p:cNvSpPr/>
            <p:nvPr/>
          </p:nvSpPr>
          <p:spPr>
            <a:xfrm>
              <a:off x="6985000" y="1691320"/>
              <a:ext cx="4076700" cy="3769680"/>
            </a:xfrm>
            <a:prstGeom prst="rect">
              <a:avLst/>
            </a:prstGeom>
            <a:ln w="28575">
              <a:solidFill>
                <a:schemeClr val="tx1"/>
              </a:solidFill>
              <a:miter lim="400000"/>
            </a:ln>
          </p:spPr>
          <p:txBody>
            <a:bodyPr lIns="22860" rIns="22860" anchor="ctr"/>
            <a:lstStyle/>
            <a:p>
              <a:pPr defTabSz="914217">
                <a:defRPr sz="3600" b="0">
                  <a:solidFill>
                    <a:srgbClr val="FFFFFF"/>
                  </a:solidFill>
                  <a:latin typeface="Segoe UI"/>
                  <a:ea typeface="Segoe UI"/>
                  <a:cs typeface="Segoe UI"/>
                  <a:sym typeface="Segoe UI"/>
                </a:defRPr>
              </a:pPr>
              <a:endParaRPr>
                <a:latin typeface="Noto Sans CJK SC Light" panose="020B0300000000000000" pitchFamily="34" charset="-128"/>
                <a:ea typeface="Noto Sans CJK SC Light" panose="020B0300000000000000" pitchFamily="34" charset="-128"/>
              </a:endParaRPr>
            </a:p>
          </p:txBody>
        </p:sp>
        <p:sp>
          <p:nvSpPr>
            <p:cNvPr id="40" name="TextBox 7">
              <a:extLst>
                <a:ext uri="{FF2B5EF4-FFF2-40B4-BE49-F238E27FC236}">
                  <a16:creationId xmlns:a16="http://schemas.microsoft.com/office/drawing/2014/main" id="{3B15C75E-2264-4F8D-B18D-3A64370A82E3}"/>
                </a:ext>
              </a:extLst>
            </p:cNvPr>
            <p:cNvSpPr txBox="1"/>
            <p:nvPr/>
          </p:nvSpPr>
          <p:spPr>
            <a:xfrm>
              <a:off x="6985000" y="1691320"/>
              <a:ext cx="4076700" cy="439445"/>
            </a:xfrm>
            <a:prstGeom prst="rect">
              <a:avLst/>
            </a:prstGeom>
            <a:solidFill>
              <a:srgbClr val="002965"/>
            </a:solid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Arial" panose="020B0604020202020204" pitchFamily="34" charset="0"/>
                  <a:cs typeface="Arial" panose="020B0604020202020204" pitchFamily="34" charset="0"/>
                </a:rPr>
                <a:t>Programmable</a:t>
              </a:r>
              <a:endParaRPr sz="2800" dirty="0">
                <a:latin typeface="Arial" panose="020B0604020202020204" pitchFamily="34" charset="0"/>
                <a:cs typeface="Arial" panose="020B0604020202020204" pitchFamily="34" charset="0"/>
              </a:endParaRPr>
            </a:p>
          </p:txBody>
        </p:sp>
        <p:pic>
          <p:nvPicPr>
            <p:cNvPr id="41" name="图片 40">
              <a:extLst>
                <a:ext uri="{FF2B5EF4-FFF2-40B4-BE49-F238E27FC236}">
                  <a16:creationId xmlns:a16="http://schemas.microsoft.com/office/drawing/2014/main" id="{486A7FEB-4BC9-4F0A-8680-7A8F82AFF371}"/>
                </a:ext>
              </a:extLst>
            </p:cNvPr>
            <p:cNvPicPr>
              <a:picLocks noChangeAspect="1"/>
            </p:cNvPicPr>
            <p:nvPr/>
          </p:nvPicPr>
          <p:blipFill>
            <a:blip r:embed="rId3"/>
            <a:stretch>
              <a:fillRect/>
            </a:stretch>
          </p:blipFill>
          <p:spPr>
            <a:xfrm>
              <a:off x="7153753" y="4585336"/>
              <a:ext cx="1170048" cy="263128"/>
            </a:xfrm>
            <a:prstGeom prst="rect">
              <a:avLst/>
            </a:prstGeom>
          </p:spPr>
        </p:pic>
        <p:pic>
          <p:nvPicPr>
            <p:cNvPr id="42" name="图片 41">
              <a:extLst>
                <a:ext uri="{FF2B5EF4-FFF2-40B4-BE49-F238E27FC236}">
                  <a16:creationId xmlns:a16="http://schemas.microsoft.com/office/drawing/2014/main" id="{B4AD534E-62C6-4454-98F6-8E1E0F382FC1}"/>
                </a:ext>
              </a:extLst>
            </p:cNvPr>
            <p:cNvPicPr>
              <a:picLocks noChangeAspect="1"/>
            </p:cNvPicPr>
            <p:nvPr/>
          </p:nvPicPr>
          <p:blipFill>
            <a:blip r:embed="rId3"/>
            <a:stretch>
              <a:fillRect/>
            </a:stretch>
          </p:blipFill>
          <p:spPr>
            <a:xfrm>
              <a:off x="11078484" y="2679145"/>
              <a:ext cx="808607" cy="2077920"/>
            </a:xfrm>
            <a:prstGeom prst="rect">
              <a:avLst/>
            </a:prstGeom>
          </p:spPr>
        </p:pic>
      </p:grpSp>
      <p:sp>
        <p:nvSpPr>
          <p:cNvPr id="44" name="文本框 43">
            <a:extLst>
              <a:ext uri="{FF2B5EF4-FFF2-40B4-BE49-F238E27FC236}">
                <a16:creationId xmlns:a16="http://schemas.microsoft.com/office/drawing/2014/main" id="{BDB42C94-D921-46D6-B3DB-A4BA7D9A7D6B}"/>
              </a:ext>
            </a:extLst>
          </p:cNvPr>
          <p:cNvSpPr txBox="1"/>
          <p:nvPr/>
        </p:nvSpPr>
        <p:spPr>
          <a:xfrm>
            <a:off x="322296" y="6541936"/>
            <a:ext cx="8475475" cy="584775"/>
          </a:xfrm>
          <a:prstGeom prst="rect">
            <a:avLst/>
          </a:prstGeom>
          <a:noFill/>
        </p:spPr>
        <p:txBody>
          <a:bodyPr wrap="square" rtlCol="0">
            <a:spAutoFit/>
          </a:bodyPr>
          <a:lstStyle/>
          <a:p>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[3] A. H. Abdelrahman, A. Z. </a:t>
            </a:r>
            <a:r>
              <a:rPr kumimoji="1" lang="en-US" altLang="zh-CN" sz="1600" dirty="0" err="1">
                <a:solidFill>
                  <a:srgbClr val="002D5E"/>
                </a:solidFill>
                <a:latin typeface="Arial" panose="020B0604020202020204" pitchFamily="34" charset="0"/>
                <a:ea typeface="微软雅黑" pitchFamily="34" charset="-122"/>
                <a:cs typeface="Arial" panose="020B0604020202020204" pitchFamily="34" charset="0"/>
              </a:rPr>
              <a:t>Elsherbeni</a:t>
            </a:r>
            <a:r>
              <a:rPr kumimoji="1" lang="en-US" altLang="zh-CN" sz="1600" dirty="0">
                <a:solidFill>
                  <a:srgbClr val="002D5E"/>
                </a:solidFill>
                <a:latin typeface="Arial" panose="020B0604020202020204" pitchFamily="34" charset="0"/>
                <a:ea typeface="微软雅黑" pitchFamily="34" charset="-122"/>
                <a:cs typeface="Arial" panose="020B0604020202020204" pitchFamily="34" charset="0"/>
              </a:rPr>
              <a:t> and F. Yang.      [12] Li L, et al. </a:t>
            </a:r>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a:p>
            <a:endParaRPr kumimoji="1" lang="zh-CN" altLang="en-US" sz="1600" dirty="0">
              <a:solidFill>
                <a:srgbClr val="002D5E"/>
              </a:solidFill>
              <a:latin typeface="Arial" panose="020B0604020202020204" pitchFamily="34" charset="0"/>
              <a:ea typeface="微软雅黑" pitchFamily="34" charset="-122"/>
              <a:cs typeface="Arial" panose="020B0604020202020204" pitchFamily="34" charset="0"/>
            </a:endParaRPr>
          </a:p>
        </p:txBody>
      </p:sp>
    </p:spTree>
    <p:extLst>
      <p:ext uri="{BB962C8B-B14F-4D97-AF65-F5344CB8AC3E}">
        <p14:creationId xmlns:p14="http://schemas.microsoft.com/office/powerpoint/2010/main" val="1068174774"/>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pmc_JI" id="{2CAFC7C5-FD05-E542-A39D-CBC602428961}" vid="{450708A6-85DA-1D4A-9D1A-1B5F2EA01A0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apmc_JI" id="{2CAFC7C5-FD05-E542-A39D-CBC602428961}" vid="{3CE2D530-261D-8B44-A77D-DBA805FB106C}"/>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apmc_JI</Template>
  <TotalTime>703</TotalTime>
  <Words>1630</Words>
  <Application>Microsoft Office PowerPoint</Application>
  <PresentationFormat>宽屏</PresentationFormat>
  <Paragraphs>193</Paragraphs>
  <Slides>24</Slides>
  <Notes>11</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24</vt:i4>
      </vt:variant>
    </vt:vector>
  </HeadingPairs>
  <TitlesOfParts>
    <vt:vector size="33" baseType="lpstr">
      <vt:lpstr>Noto Sans CJK SC Light</vt:lpstr>
      <vt:lpstr>等线</vt:lpstr>
      <vt:lpstr>微软雅黑</vt:lpstr>
      <vt:lpstr>Arial</vt:lpstr>
      <vt:lpstr>Calibri</vt:lpstr>
      <vt:lpstr>Cambria Math</vt:lpstr>
      <vt:lpstr>Wingdings</vt:lpstr>
      <vt:lpstr>1_Office 主题</vt:lpstr>
      <vt:lpstr>Office 主题</vt:lpstr>
      <vt:lpstr>PowerPoint 演示文稿</vt:lpstr>
      <vt:lpstr>Outline</vt:lpstr>
      <vt:lpstr>Outline</vt:lpstr>
      <vt:lpstr>New Era</vt:lpstr>
      <vt:lpstr>Traditional Solutions </vt:lpstr>
      <vt:lpstr>Intelligent Metasurface</vt:lpstr>
      <vt:lpstr>Classification</vt:lpstr>
      <vt:lpstr>Classification</vt:lpstr>
      <vt:lpstr>Programmable</vt:lpstr>
      <vt:lpstr>4-th Dimension</vt:lpstr>
      <vt:lpstr>More Applications</vt:lpstr>
      <vt:lpstr>Outline</vt:lpstr>
      <vt:lpstr>Harmonic Suppression Theory</vt:lpstr>
      <vt:lpstr>Harmonic Suppression Theory</vt:lpstr>
      <vt:lpstr>Harmonic Suppression Theory</vt:lpstr>
      <vt:lpstr>Outline</vt:lpstr>
      <vt:lpstr>Unit Cell Design</vt:lpstr>
      <vt:lpstr>Unit Cell Design</vt:lpstr>
      <vt:lpstr>Outline</vt:lpstr>
      <vt:lpstr>Simulation Result</vt:lpstr>
      <vt:lpstr>Outline</vt:lpstr>
      <vt:lpstr>Conclusion</vt:lpstr>
      <vt:lpstr>References </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chengfan</dc:creator>
  <cp:lastModifiedBy>li chengfan</cp:lastModifiedBy>
  <cp:revision>19</cp:revision>
  <dcterms:created xsi:type="dcterms:W3CDTF">2021-11-29T20:13:55Z</dcterms:created>
  <dcterms:modified xsi:type="dcterms:W3CDTF">2021-11-30T23:26:17Z</dcterms:modified>
</cp:coreProperties>
</file>